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Nuni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11" Type="http://schemas.openxmlformats.org/officeDocument/2006/relationships/slide" Target="slides/slide6.xml"/><Relationship Id="rId22" Type="http://schemas.openxmlformats.org/officeDocument/2006/relationships/font" Target="fonts/Nunito-italic.fntdata"/><Relationship Id="rId10" Type="http://schemas.openxmlformats.org/officeDocument/2006/relationships/slide" Target="slides/slide5.xml"/><Relationship Id="rId21" Type="http://schemas.openxmlformats.org/officeDocument/2006/relationships/font" Target="fonts/Nuni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c105abc0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c105abc0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c105abc0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cc105abc0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cc105abc0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cc105abc0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c105abc0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cc105abc0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c105abc0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c105abc0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c105abc0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cc105abc0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c105abc0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cc105abc0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b6eafecf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cb6eafecf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cb6eafecf2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cb6eafecf2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b6eafecf2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cb6eafecf2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r"/>
              <a:t>Inspire Me</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fr"/>
              <a:t>Vous aide à vous changer les idées en fonction de votre humeur !</a:t>
            </a:r>
            <a:endParaRPr/>
          </a:p>
        </p:txBody>
      </p:sp>
      <p:sp>
        <p:nvSpPr>
          <p:cNvPr id="130" name="Google Shape;130;p13"/>
          <p:cNvSpPr txBox="1"/>
          <p:nvPr/>
        </p:nvSpPr>
        <p:spPr>
          <a:xfrm>
            <a:off x="7783375" y="1025175"/>
            <a:ext cx="718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dk2"/>
                </a:solidFill>
                <a:latin typeface="Calibri"/>
                <a:ea typeface="Calibri"/>
                <a:cs typeface="Calibri"/>
                <a:sym typeface="Calibri"/>
              </a:rPr>
              <a:t>Bassel ALEIAN</a:t>
            </a:r>
            <a:endParaRPr sz="13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819150" y="314075"/>
            <a:ext cx="7505700" cy="795000"/>
          </a:xfrm>
          <a:prstGeom prst="rect">
            <a:avLst/>
          </a:prstGeom>
        </p:spPr>
        <p:txBody>
          <a:bodyPr anchorCtr="0" anchor="t" bIns="91425" lIns="91425" spcFirstLastPara="1" rIns="91425" wrap="square" tIns="91425">
            <a:normAutofit fontScale="90000"/>
          </a:bodyPr>
          <a:lstStyle/>
          <a:p>
            <a:pPr indent="0" lvl="0" marL="457200" rtl="0" algn="l">
              <a:lnSpc>
                <a:spcPct val="115000"/>
              </a:lnSpc>
              <a:spcBef>
                <a:spcPts val="1200"/>
              </a:spcBef>
              <a:spcAft>
                <a:spcPts val="0"/>
              </a:spcAft>
              <a:buNone/>
            </a:pPr>
            <a:r>
              <a:rPr b="1" i="1" lang="fr" sz="2222"/>
              <a:t>Users problem and app: conclusion and </a:t>
            </a:r>
            <a:r>
              <a:rPr b="1" i="1" lang="fr" sz="2222"/>
              <a:t>decision</a:t>
            </a:r>
            <a:r>
              <a:rPr b="1" i="1" lang="fr" sz="2222"/>
              <a:t> on the continuation of the project</a:t>
            </a:r>
            <a:endParaRPr b="1" i="1" sz="2222"/>
          </a:p>
          <a:p>
            <a:pPr indent="0" lvl="0" marL="0" rtl="0" algn="l">
              <a:spcBef>
                <a:spcPts val="1200"/>
              </a:spcBef>
              <a:spcAft>
                <a:spcPts val="0"/>
              </a:spcAft>
              <a:buNone/>
            </a:pPr>
            <a:r>
              <a:t/>
            </a:r>
            <a:endParaRPr/>
          </a:p>
        </p:txBody>
      </p:sp>
      <p:sp>
        <p:nvSpPr>
          <p:cNvPr id="197" name="Google Shape;197;p22"/>
          <p:cNvSpPr txBox="1"/>
          <p:nvPr>
            <p:ph idx="1" type="body"/>
          </p:nvPr>
        </p:nvSpPr>
        <p:spPr>
          <a:xfrm>
            <a:off x="819150" y="1046250"/>
            <a:ext cx="7505700" cy="37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000"/>
              <a:t>        Après avoir examiné attentivement les problèmes des utilisateurs et l'adéquation de notre application avec leurs besoins, ainsi que l'analyse concurrentielle, nous avons pris la décision de ne pas poursuivre le projet. Voici les principales raisons qui ont motivé cette décision :</a:t>
            </a:r>
            <a:endParaRPr sz="1000"/>
          </a:p>
          <a:p>
            <a:pPr indent="0" lvl="0" marL="0" rtl="0" algn="l">
              <a:spcBef>
                <a:spcPts val="1200"/>
              </a:spcBef>
              <a:spcAft>
                <a:spcPts val="0"/>
              </a:spcAft>
              <a:buNone/>
            </a:pPr>
            <a:r>
              <a:rPr b="1" lang="fr" sz="1200" u="sng"/>
              <a:t>-Faible demande du marché : </a:t>
            </a:r>
            <a:r>
              <a:rPr lang="fr" sz="1000"/>
              <a:t>L'analyse qualitative et quantitative a révélé un marché saturé avec de nombreux concurrents offrant des solutions similaires. La demande pour une application basée sur l'humeur est limitée, et il existe déjà plusieurs options bien établies sur le marché.</a:t>
            </a:r>
            <a:endParaRPr sz="1000"/>
          </a:p>
          <a:p>
            <a:pPr indent="0" lvl="0" marL="0" rtl="0" algn="l">
              <a:spcBef>
                <a:spcPts val="1200"/>
              </a:spcBef>
              <a:spcAft>
                <a:spcPts val="0"/>
              </a:spcAft>
              <a:buNone/>
            </a:pPr>
            <a:r>
              <a:rPr b="1" lang="fr" sz="1200" u="sng"/>
              <a:t>-</a:t>
            </a:r>
            <a:r>
              <a:rPr b="1" lang="fr" sz="1200" u="sng"/>
              <a:t>Manque de </a:t>
            </a:r>
            <a:r>
              <a:rPr b="1" lang="fr" sz="1200" u="sng"/>
              <a:t>différenciation</a:t>
            </a:r>
            <a:r>
              <a:rPr b="1" lang="fr" sz="1200" u="sng"/>
              <a:t> : </a:t>
            </a:r>
            <a:r>
              <a:rPr lang="fr" sz="1000"/>
              <a:t>Bien que notre application ait des fonctionnalités uniques telles que la recommandation de contenu basée sur l'humeur, ces caractéristiques ne sont pas suffisamment distinctives pour attirer et retenir les utilisateurs dans un marché déjà compétitif.</a:t>
            </a:r>
            <a:endParaRPr sz="1000"/>
          </a:p>
          <a:p>
            <a:pPr indent="0" lvl="0" marL="0" rtl="0" algn="l">
              <a:spcBef>
                <a:spcPts val="1200"/>
              </a:spcBef>
              <a:spcAft>
                <a:spcPts val="0"/>
              </a:spcAft>
              <a:buNone/>
            </a:pPr>
            <a:r>
              <a:rPr lang="fr" sz="1000"/>
              <a:t>-</a:t>
            </a:r>
            <a:r>
              <a:rPr lang="fr" sz="1000"/>
              <a:t>D</a:t>
            </a:r>
            <a:r>
              <a:rPr b="1" lang="fr" sz="1200" u="sng"/>
              <a:t>éfis potentiels en termes de rentabilité :</a:t>
            </a:r>
            <a:r>
              <a:rPr lang="fr" sz="1000"/>
              <a:t> Les modèles économiques des concurrents établis, tels que la publicité et les abonnements, pourraient rendre difficile la génération de revenus suffisants pour soutenir le développement et la croissance de notre application.</a:t>
            </a:r>
            <a:endParaRPr sz="1000"/>
          </a:p>
          <a:p>
            <a:pPr indent="0" lvl="0" marL="0" rtl="0" algn="l">
              <a:spcBef>
                <a:spcPts val="1200"/>
              </a:spcBef>
              <a:spcAft>
                <a:spcPts val="0"/>
              </a:spcAft>
              <a:buNone/>
            </a:pPr>
            <a:r>
              <a:rPr b="1" lang="fr" sz="1200" u="sng"/>
              <a:t>-</a:t>
            </a:r>
            <a:r>
              <a:rPr b="1" lang="fr" sz="1200" u="sng"/>
              <a:t>Risques de lancement : </a:t>
            </a:r>
            <a:r>
              <a:rPr lang="fr" sz="1000"/>
              <a:t>Entrer sur un marché saturé avec des ressources limitées présente des risques importants, notamment en termes de coûts de marketing et d'acquisition d'utilisateurs, sans garantie de succès.</a:t>
            </a:r>
            <a:endParaRPr sz="1000"/>
          </a:p>
          <a:p>
            <a:pPr indent="0" lvl="0" marL="0" rtl="0" algn="l">
              <a:spcBef>
                <a:spcPts val="1200"/>
              </a:spcBef>
              <a:spcAft>
                <a:spcPts val="0"/>
              </a:spcAft>
              <a:buNone/>
            </a:pPr>
            <a:r>
              <a:rPr lang="fr" sz="1000"/>
              <a:t>          </a:t>
            </a:r>
            <a:r>
              <a:rPr lang="fr" sz="1000"/>
              <a:t>En conclusion, bien que notre concept d'application ait ses mérites, les défis et les incertitudes associés à son lancement et à sa viabilité à long terme nous conduisent à prendre la décision difficile de ne pas poursuivre le projet. Nous sommes reconnaissants pour les leçons apprises tout au long du processus et nous restons ouverts à de nouvelles opportunités dans le futur.</a:t>
            </a:r>
            <a:endParaRPr sz="1000"/>
          </a:p>
          <a:p>
            <a:pPr indent="0" lvl="0" marL="0" rtl="0" algn="l">
              <a:spcBef>
                <a:spcPts val="1200"/>
              </a:spcBef>
              <a:spcAft>
                <a:spcPts val="1200"/>
              </a:spcAft>
              <a:buNone/>
            </a:pPr>
            <a:r>
              <a:t/>
            </a:r>
            <a:endParaRPr sz="1200"/>
          </a:p>
        </p:txBody>
      </p:sp>
      <p:sp>
        <p:nvSpPr>
          <p:cNvPr id="198" name="Google Shape;198;p22"/>
          <p:cNvSpPr txBox="1"/>
          <p:nvPr/>
        </p:nvSpPr>
        <p:spPr>
          <a:xfrm>
            <a:off x="256025" y="314075"/>
            <a:ext cx="70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chemeClr val="dk2"/>
                </a:solidFill>
                <a:latin typeface="Calibri"/>
                <a:ea typeface="Calibri"/>
                <a:cs typeface="Calibri"/>
                <a:sym typeface="Calibri"/>
              </a:rPr>
              <a:t>SMAIL</a:t>
            </a:r>
            <a:endParaRPr b="1">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t>Plan</a:t>
            </a:r>
            <a:endParaRPr/>
          </a:p>
        </p:txBody>
      </p:sp>
      <p:sp>
        <p:nvSpPr>
          <p:cNvPr id="136" name="Google Shape;136;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fr"/>
              <a:t>Situation et problème</a:t>
            </a:r>
            <a:endParaRPr/>
          </a:p>
          <a:p>
            <a:pPr indent="-311150" lvl="0" marL="457200" rtl="0" algn="l">
              <a:spcBef>
                <a:spcPts val="0"/>
              </a:spcBef>
              <a:spcAft>
                <a:spcPts val="0"/>
              </a:spcAft>
              <a:buSzPts val="1300"/>
              <a:buChar char="●"/>
            </a:pPr>
            <a:r>
              <a:rPr lang="fr"/>
              <a:t>Solutions et proposition de valeur</a:t>
            </a:r>
            <a:endParaRPr/>
          </a:p>
          <a:p>
            <a:pPr indent="-311150" lvl="0" marL="457200" rtl="0" algn="l">
              <a:spcBef>
                <a:spcPts val="0"/>
              </a:spcBef>
              <a:spcAft>
                <a:spcPts val="0"/>
              </a:spcAft>
              <a:buSzPts val="1300"/>
              <a:buChar char="●"/>
            </a:pPr>
            <a:r>
              <a:rPr lang="fr"/>
              <a:t>Fonctionnalités</a:t>
            </a:r>
            <a:endParaRPr/>
          </a:p>
          <a:p>
            <a:pPr indent="-311150" lvl="0" marL="457200" rtl="0" algn="l">
              <a:spcBef>
                <a:spcPts val="0"/>
              </a:spcBef>
              <a:spcAft>
                <a:spcPts val="0"/>
              </a:spcAft>
              <a:buSzPts val="1300"/>
              <a:buChar char="●"/>
            </a:pPr>
            <a:r>
              <a:rPr lang="fr"/>
              <a:t>Acquisition et rétention</a:t>
            </a:r>
            <a:endParaRPr/>
          </a:p>
          <a:p>
            <a:pPr indent="-311150" lvl="0" marL="457200" rtl="0" algn="l">
              <a:spcBef>
                <a:spcPts val="0"/>
              </a:spcBef>
              <a:spcAft>
                <a:spcPts val="0"/>
              </a:spcAft>
              <a:buSzPts val="1300"/>
              <a:buChar char="●"/>
            </a:pPr>
            <a:r>
              <a:rPr lang="fr"/>
              <a:t>Market study : users/customers</a:t>
            </a:r>
            <a:endParaRPr/>
          </a:p>
          <a:p>
            <a:pPr indent="-311150" lvl="0" marL="457200" rtl="0" algn="l">
              <a:spcBef>
                <a:spcPts val="0"/>
              </a:spcBef>
              <a:spcAft>
                <a:spcPts val="0"/>
              </a:spcAft>
              <a:buSzPts val="1300"/>
              <a:buChar char="●"/>
            </a:pPr>
            <a:r>
              <a:rPr lang="fr"/>
              <a:t>Market study : competitors</a:t>
            </a:r>
            <a:endParaRPr/>
          </a:p>
          <a:p>
            <a:pPr indent="-311150" lvl="0" marL="457200" rtl="0" algn="l">
              <a:spcBef>
                <a:spcPts val="0"/>
              </a:spcBef>
              <a:spcAft>
                <a:spcPts val="0"/>
              </a:spcAft>
              <a:buSzPts val="1300"/>
              <a:buChar char="●"/>
            </a:pPr>
            <a:r>
              <a:rPr lang="fr"/>
              <a:t>Detailed analysis of users behavior</a:t>
            </a:r>
            <a:endParaRPr/>
          </a:p>
          <a:p>
            <a:pPr indent="-311150" lvl="0" marL="457200" rtl="0" algn="l">
              <a:spcBef>
                <a:spcPts val="0"/>
              </a:spcBef>
              <a:spcAft>
                <a:spcPts val="0"/>
              </a:spcAft>
              <a:buSzPts val="1300"/>
              <a:buChar char="●"/>
            </a:pPr>
            <a:r>
              <a:rPr lang="fr"/>
              <a:t>Conclusion et décision sur la poursuite du projet</a:t>
            </a:r>
            <a:endParaRPr/>
          </a:p>
        </p:txBody>
      </p:sp>
      <p:sp>
        <p:nvSpPr>
          <p:cNvPr id="137" name="Google Shape;137;p14"/>
          <p:cNvSpPr txBox="1"/>
          <p:nvPr/>
        </p:nvSpPr>
        <p:spPr>
          <a:xfrm>
            <a:off x="7675675" y="486600"/>
            <a:ext cx="8706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dk2"/>
                </a:solidFill>
                <a:latin typeface="Calibri"/>
                <a:ea typeface="Calibri"/>
                <a:cs typeface="Calibri"/>
                <a:sym typeface="Calibri"/>
              </a:rPr>
              <a:t>Bassel	ALEIAN</a:t>
            </a:r>
            <a:endParaRPr sz="13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t>Situation et problème</a:t>
            </a:r>
            <a:endParaRPr/>
          </a:p>
        </p:txBody>
      </p:sp>
      <p:sp>
        <p:nvSpPr>
          <p:cNvPr id="143" name="Google Shape;143;p1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Situation Actuelle : </a:t>
            </a:r>
            <a:r>
              <a:rPr lang="fr"/>
              <a:t>Dans notre quotidien chargé et souvent stressant, il est fréquent de se sentir perdu ou démotivé sans savoir vers quelle activité se tourner pour se remonter le moral ou se détendre.</a:t>
            </a:r>
            <a:endParaRPr/>
          </a:p>
          <a:p>
            <a:pPr indent="0" lvl="0" marL="0" rtl="0" algn="l">
              <a:spcBef>
                <a:spcPts val="1200"/>
              </a:spcBef>
              <a:spcAft>
                <a:spcPts val="1200"/>
              </a:spcAft>
              <a:buNone/>
            </a:pPr>
            <a:r>
              <a:rPr b="1" lang="fr"/>
              <a:t>Problème Identifié :</a:t>
            </a:r>
            <a:r>
              <a:rPr lang="fr"/>
              <a:t> Les gens passent en moyenne 20 minutes par jour à décider de ce qu'ils vont regarder, écouter ou lire. Ce temps d'indécision peut ajouter à la frustration et réduire le temps réel de détente.</a:t>
            </a:r>
            <a:endParaRPr/>
          </a:p>
        </p:txBody>
      </p:sp>
      <p:sp>
        <p:nvSpPr>
          <p:cNvPr id="144" name="Google Shape;144;p1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0"/>
              </a:spcAft>
              <a:buNone/>
            </a:pPr>
            <a:r>
              <a:rPr b="1" lang="fr" sz="4000"/>
              <a:t>Utilisation Quotidienne </a:t>
            </a:r>
            <a:r>
              <a:rPr lang="fr" sz="4000"/>
              <a:t>: Conçu pour une utilisation récurrente, avec la moyenne des utilisateurs ouvrant l'application environ 3 fois par semaine lors de moments de pause ou de besoin de changement d'état d'esprit.</a:t>
            </a:r>
            <a:endParaRPr sz="4000"/>
          </a:p>
          <a:p>
            <a:pPr indent="0" lvl="0" marL="0" rtl="0" algn="l">
              <a:spcBef>
                <a:spcPts val="1200"/>
              </a:spcBef>
              <a:spcAft>
                <a:spcPts val="0"/>
              </a:spcAft>
              <a:buNone/>
            </a:pPr>
            <a:r>
              <a:rPr b="1" lang="fr" sz="4000"/>
              <a:t>Segment Principal :</a:t>
            </a:r>
            <a:r>
              <a:rPr lang="fr" sz="4000"/>
              <a:t> Utilisateurs de smartphones âgés de 18 à 35 ans, souvent connectés et à la recherche de suggestions rapides et personnalisées pour leurs loisirs.</a:t>
            </a:r>
            <a:endParaRPr sz="4000"/>
          </a:p>
          <a:p>
            <a:pPr indent="0" lvl="0" marL="0" rtl="0" algn="l">
              <a:spcBef>
                <a:spcPts val="1200"/>
              </a:spcBef>
              <a:spcAft>
                <a:spcPts val="0"/>
              </a:spcAft>
              <a:buNone/>
            </a:pPr>
            <a:r>
              <a:rPr b="1" lang="fr" sz="4000"/>
              <a:t>Utilisateurs Secondaires : </a:t>
            </a:r>
            <a:r>
              <a:rPr lang="fr" sz="4000"/>
              <a:t>Personnes de tous âges cherchant à découvrir de nouveaux contenus adaptés à leur état émotionnel.</a:t>
            </a:r>
            <a:endParaRPr sz="4000">
              <a:solidFill>
                <a:srgbClr val="ECECEC"/>
              </a:solidFill>
              <a:highlight>
                <a:srgbClr val="212121"/>
              </a:highlight>
              <a:latin typeface="Roboto"/>
              <a:ea typeface="Roboto"/>
              <a:cs typeface="Roboto"/>
              <a:sym typeface="Roboto"/>
            </a:endParaRPr>
          </a:p>
          <a:p>
            <a:pPr indent="0" lvl="0" marL="0" rtl="0" algn="l">
              <a:spcBef>
                <a:spcPts val="1200"/>
              </a:spcBef>
              <a:spcAft>
                <a:spcPts val="0"/>
              </a:spcAft>
              <a:buNone/>
            </a:pPr>
            <a:r>
              <a:t/>
            </a:r>
            <a:endParaRPr sz="1200">
              <a:solidFill>
                <a:srgbClr val="ECECEC"/>
              </a:solidFill>
              <a:highlight>
                <a:srgbClr val="212121"/>
              </a:highlight>
              <a:latin typeface="Roboto"/>
              <a:ea typeface="Roboto"/>
              <a:cs typeface="Roboto"/>
              <a:sym typeface="Roboto"/>
            </a:endParaRPr>
          </a:p>
          <a:p>
            <a:pPr indent="0" lvl="0" marL="0" rtl="0" algn="l">
              <a:spcBef>
                <a:spcPts val="1200"/>
              </a:spcBef>
              <a:spcAft>
                <a:spcPts val="1200"/>
              </a:spcAft>
              <a:buNone/>
            </a:pPr>
            <a:r>
              <a:t/>
            </a:r>
            <a:endParaRPr sz="1200">
              <a:solidFill>
                <a:srgbClr val="ECECEC"/>
              </a:solidFill>
              <a:highlight>
                <a:srgbClr val="212121"/>
              </a:highlight>
              <a:latin typeface="Roboto"/>
              <a:ea typeface="Roboto"/>
              <a:cs typeface="Roboto"/>
              <a:sym typeface="Roboto"/>
            </a:endParaRPr>
          </a:p>
        </p:txBody>
      </p:sp>
      <p:sp>
        <p:nvSpPr>
          <p:cNvPr id="145" name="Google Shape;145;p15"/>
          <p:cNvSpPr txBox="1"/>
          <p:nvPr/>
        </p:nvSpPr>
        <p:spPr>
          <a:xfrm>
            <a:off x="7702600" y="531475"/>
            <a:ext cx="834900" cy="5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dk2"/>
                </a:solidFill>
                <a:latin typeface="Calibri"/>
                <a:ea typeface="Calibri"/>
                <a:cs typeface="Calibri"/>
                <a:sym typeface="Calibri"/>
              </a:rPr>
              <a:t>Bassel	ALEIAN</a:t>
            </a:r>
            <a:endParaRPr sz="13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Exemple et Proposition de Valeur        Fares</a:t>
            </a:r>
            <a:endParaRPr/>
          </a:p>
        </p:txBody>
      </p:sp>
      <p:sp>
        <p:nvSpPr>
          <p:cNvPr id="151" name="Google Shape;151;p16"/>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200">
                <a:solidFill>
                  <a:srgbClr val="ECECEC"/>
                </a:solidFill>
                <a:highlight>
                  <a:srgbClr val="212121"/>
                </a:highlight>
                <a:latin typeface="Roboto"/>
                <a:ea typeface="Roboto"/>
                <a:cs typeface="Roboto"/>
                <a:sym typeface="Roboto"/>
              </a:rPr>
              <a:t>Utilisateur : Sophia, loin de sa famille et de ses proches pendant les fêtes, se sent seule.</a:t>
            </a:r>
            <a:endParaRPr sz="1200">
              <a:solidFill>
                <a:srgbClr val="ECECEC"/>
              </a:solidFill>
              <a:highlight>
                <a:srgbClr val="212121"/>
              </a:highlight>
              <a:latin typeface="Roboto"/>
              <a:ea typeface="Roboto"/>
              <a:cs typeface="Roboto"/>
              <a:sym typeface="Roboto"/>
            </a:endParaRPr>
          </a:p>
          <a:p>
            <a:pPr indent="0" lvl="0" marL="0" rtl="0" algn="l">
              <a:spcBef>
                <a:spcPts val="1200"/>
              </a:spcBef>
              <a:spcAft>
                <a:spcPts val="0"/>
              </a:spcAft>
              <a:buNone/>
            </a:pPr>
            <a:r>
              <a:rPr lang="fr" sz="1200">
                <a:solidFill>
                  <a:srgbClr val="ECECEC"/>
                </a:solidFill>
                <a:highlight>
                  <a:srgbClr val="212121"/>
                </a:highlight>
                <a:latin typeface="Roboto"/>
                <a:ea typeface="Roboto"/>
                <a:cs typeface="Roboto"/>
                <a:sym typeface="Roboto"/>
              </a:rPr>
              <a:t>Scénario : Sophia cherche des activités adaptées à son état émotionnel pendant les fêtes.</a:t>
            </a:r>
            <a:endParaRPr sz="1200">
              <a:solidFill>
                <a:srgbClr val="ECECEC"/>
              </a:solidFill>
              <a:highlight>
                <a:srgbClr val="212121"/>
              </a:highlight>
              <a:latin typeface="Roboto"/>
              <a:ea typeface="Roboto"/>
              <a:cs typeface="Roboto"/>
              <a:sym typeface="Roboto"/>
            </a:endParaRPr>
          </a:p>
          <a:p>
            <a:pPr indent="0" lvl="0" marL="0" rtl="0" algn="l">
              <a:spcBef>
                <a:spcPts val="1200"/>
              </a:spcBef>
              <a:spcAft>
                <a:spcPts val="0"/>
              </a:spcAft>
              <a:buNone/>
            </a:pPr>
            <a:r>
              <a:rPr lang="fr" sz="1200">
                <a:solidFill>
                  <a:srgbClr val="ECECEC"/>
                </a:solidFill>
                <a:highlight>
                  <a:srgbClr val="212121"/>
                </a:highlight>
                <a:latin typeface="Roboto"/>
                <a:ea typeface="Roboto"/>
                <a:cs typeface="Roboto"/>
                <a:sym typeface="Roboto"/>
              </a:rPr>
              <a:t>Problème : Trouver des activités réconfortantes et appropriées pendant les fêtes est difficile.</a:t>
            </a:r>
            <a:endParaRPr sz="1200">
              <a:solidFill>
                <a:srgbClr val="ECECEC"/>
              </a:solidFill>
              <a:highlight>
                <a:srgbClr val="212121"/>
              </a:highlight>
              <a:latin typeface="Roboto"/>
              <a:ea typeface="Roboto"/>
              <a:cs typeface="Roboto"/>
              <a:sym typeface="Roboto"/>
            </a:endParaRPr>
          </a:p>
          <a:p>
            <a:pPr indent="0" lvl="0" marL="0" rtl="0" algn="l">
              <a:spcBef>
                <a:spcPts val="1200"/>
              </a:spcBef>
              <a:spcAft>
                <a:spcPts val="1200"/>
              </a:spcAft>
              <a:buNone/>
            </a:pPr>
            <a:r>
              <a:t/>
            </a:r>
            <a:endParaRPr sz="1200">
              <a:solidFill>
                <a:srgbClr val="ECECEC"/>
              </a:solidFill>
              <a:highlight>
                <a:srgbClr val="212121"/>
              </a:highlight>
              <a:latin typeface="Roboto"/>
              <a:ea typeface="Roboto"/>
              <a:cs typeface="Roboto"/>
              <a:sym typeface="Roboto"/>
            </a:endParaRPr>
          </a:p>
        </p:txBody>
      </p:sp>
      <p:sp>
        <p:nvSpPr>
          <p:cNvPr id="152" name="Google Shape;152;p16"/>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200">
                <a:solidFill>
                  <a:srgbClr val="ECECEC"/>
                </a:solidFill>
                <a:highlight>
                  <a:srgbClr val="212121"/>
                </a:highlight>
                <a:latin typeface="Roboto"/>
                <a:ea typeface="Roboto"/>
                <a:cs typeface="Roboto"/>
                <a:sym typeface="Roboto"/>
              </a:rPr>
              <a:t>Solution : Notre application utilise les émotions de l'utilisateur pour recommander des activités telles que des films, vidéos, chansons, et livres adaptés à son état émotionnel, offrant une expérience personnalisée.</a:t>
            </a:r>
            <a:endParaRPr sz="1200">
              <a:solidFill>
                <a:srgbClr val="ECECEC"/>
              </a:solidFill>
              <a:highlight>
                <a:srgbClr val="212121"/>
              </a:highlight>
              <a:latin typeface="Roboto"/>
              <a:ea typeface="Roboto"/>
              <a:cs typeface="Roboto"/>
              <a:sym typeface="Roboto"/>
            </a:endParaRPr>
          </a:p>
          <a:p>
            <a:pPr indent="0" lvl="0" marL="0" rtl="0" algn="l">
              <a:spcBef>
                <a:spcPts val="1200"/>
              </a:spcBef>
              <a:spcAft>
                <a:spcPts val="1200"/>
              </a:spcAft>
              <a:buNone/>
            </a:pPr>
            <a:r>
              <a:rPr lang="fr" sz="1200">
                <a:solidFill>
                  <a:srgbClr val="ECECEC"/>
                </a:solidFill>
                <a:highlight>
                  <a:srgbClr val="212121"/>
                </a:highlight>
                <a:latin typeface="Roboto"/>
                <a:ea typeface="Roboto"/>
                <a:cs typeface="Roboto"/>
                <a:sym typeface="Roboto"/>
              </a:rPr>
              <a:t>Avantages : Soulagement émotionnel, découverte d'œuvres qui correspondent à l'état d'esprit, et création de souvenirs positifs grâce à des recommandations personnalisées.</a:t>
            </a:r>
            <a:endParaRPr sz="1200">
              <a:solidFill>
                <a:srgbClr val="ECECEC"/>
              </a:solidFill>
              <a:highlight>
                <a:schemeClr val="dk1"/>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Fonctionnalités et écran                         Fares</a:t>
            </a:r>
            <a:endParaRPr/>
          </a:p>
        </p:txBody>
      </p:sp>
      <p:sp>
        <p:nvSpPr>
          <p:cNvPr id="158" name="Google Shape;158;p17"/>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9" name="Google Shape;159;p17"/>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0" name="Google Shape;160;p17"/>
          <p:cNvPicPr preferRelativeResize="0"/>
          <p:nvPr/>
        </p:nvPicPr>
        <p:blipFill>
          <a:blip r:embed="rId3">
            <a:alphaModFix/>
          </a:blip>
          <a:stretch>
            <a:fillRect/>
          </a:stretch>
        </p:blipFill>
        <p:spPr>
          <a:xfrm>
            <a:off x="302962" y="1800200"/>
            <a:ext cx="2856976" cy="2348625"/>
          </a:xfrm>
          <a:prstGeom prst="rect">
            <a:avLst/>
          </a:prstGeom>
          <a:noFill/>
          <a:ln>
            <a:noFill/>
          </a:ln>
        </p:spPr>
      </p:pic>
      <p:pic>
        <p:nvPicPr>
          <p:cNvPr id="161" name="Google Shape;161;p17"/>
          <p:cNvPicPr preferRelativeResize="0"/>
          <p:nvPr/>
        </p:nvPicPr>
        <p:blipFill>
          <a:blip r:embed="rId4">
            <a:alphaModFix/>
          </a:blip>
          <a:stretch>
            <a:fillRect/>
          </a:stretch>
        </p:blipFill>
        <p:spPr>
          <a:xfrm>
            <a:off x="3202813" y="1800200"/>
            <a:ext cx="2738376" cy="2348624"/>
          </a:xfrm>
          <a:prstGeom prst="rect">
            <a:avLst/>
          </a:prstGeom>
          <a:noFill/>
          <a:ln>
            <a:noFill/>
          </a:ln>
        </p:spPr>
      </p:pic>
      <p:pic>
        <p:nvPicPr>
          <p:cNvPr id="162" name="Google Shape;162;p17"/>
          <p:cNvPicPr preferRelativeResize="0"/>
          <p:nvPr/>
        </p:nvPicPr>
        <p:blipFill>
          <a:blip r:embed="rId5">
            <a:alphaModFix/>
          </a:blip>
          <a:stretch>
            <a:fillRect/>
          </a:stretch>
        </p:blipFill>
        <p:spPr>
          <a:xfrm>
            <a:off x="5984075" y="1800200"/>
            <a:ext cx="2738376" cy="234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193800" y="188975"/>
            <a:ext cx="4444800" cy="525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b="1" i="1" lang="fr" sz="2500">
                <a:solidFill>
                  <a:srgbClr val="BF9000"/>
                </a:solidFill>
                <a:latin typeface="Arial"/>
                <a:ea typeface="Arial"/>
                <a:cs typeface="Arial"/>
                <a:sym typeface="Arial"/>
              </a:rPr>
              <a:t>6.</a:t>
            </a:r>
            <a:r>
              <a:rPr b="1" lang="fr" sz="2544">
                <a:solidFill>
                  <a:srgbClr val="BF9000"/>
                </a:solidFill>
                <a:highlight>
                  <a:srgbClr val="FFFFFF"/>
                </a:highlight>
                <a:latin typeface="Arial"/>
                <a:ea typeface="Arial"/>
                <a:cs typeface="Arial"/>
                <a:sym typeface="Arial"/>
              </a:rPr>
              <a:t>CR : acquisition et rétention</a:t>
            </a:r>
            <a:endParaRPr b="1" sz="4444">
              <a:solidFill>
                <a:srgbClr val="BF9000"/>
              </a:solidFill>
            </a:endParaRPr>
          </a:p>
        </p:txBody>
      </p:sp>
      <p:sp>
        <p:nvSpPr>
          <p:cNvPr id="168" name="Google Shape;168;p18"/>
          <p:cNvSpPr txBox="1"/>
          <p:nvPr>
            <p:ph idx="1" type="body"/>
          </p:nvPr>
        </p:nvSpPr>
        <p:spPr>
          <a:xfrm>
            <a:off x="313675" y="714025"/>
            <a:ext cx="4072200" cy="4143000"/>
          </a:xfrm>
          <a:prstGeom prst="rect">
            <a:avLst/>
          </a:prstGeom>
          <a:ln cap="flat" cmpd="sng" w="9525">
            <a:solidFill>
              <a:srgbClr val="BF9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1200"/>
              </a:spcBef>
              <a:spcAft>
                <a:spcPts val="0"/>
              </a:spcAft>
              <a:buNone/>
            </a:pPr>
            <a:r>
              <a:rPr b="1" lang="fr" sz="1200" u="sng">
                <a:solidFill>
                  <a:srgbClr val="073763"/>
                </a:solidFill>
                <a:latin typeface="Arial"/>
                <a:ea typeface="Arial"/>
                <a:cs typeface="Arial"/>
                <a:sym typeface="Arial"/>
              </a:rPr>
              <a:t>6.1</a:t>
            </a:r>
            <a:r>
              <a:rPr b="1" lang="fr" sz="1200" u="sng">
                <a:solidFill>
                  <a:srgbClr val="073763"/>
                </a:solidFill>
                <a:highlight>
                  <a:srgbClr val="FFFFFF"/>
                </a:highlight>
                <a:latin typeface="Arial"/>
                <a:ea typeface="Arial"/>
                <a:cs typeface="Arial"/>
                <a:sym typeface="Arial"/>
              </a:rPr>
              <a:t>stratégie (exemple d'outil : QR-code) :</a:t>
            </a:r>
            <a:r>
              <a:rPr b="1" lang="fr" sz="1200">
                <a:solidFill>
                  <a:srgbClr val="000000"/>
                </a:solidFill>
                <a:highlight>
                  <a:srgbClr val="FFFFFF"/>
                </a:highlight>
                <a:latin typeface="Arial"/>
                <a:ea typeface="Arial"/>
                <a:cs typeface="Arial"/>
                <a:sym typeface="Arial"/>
              </a:rPr>
              <a:t>       SMAIL</a:t>
            </a:r>
            <a:endParaRPr b="1" sz="12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rPr b="1" lang="fr" sz="1100">
                <a:solidFill>
                  <a:srgbClr val="000000"/>
                </a:solidFill>
                <a:latin typeface="Arial"/>
                <a:ea typeface="Arial"/>
                <a:cs typeface="Arial"/>
                <a:sym typeface="Arial"/>
              </a:rPr>
              <a:t>Stratégie d'Acquisition: </a:t>
            </a:r>
            <a:r>
              <a:rPr lang="fr" sz="1100">
                <a:solidFill>
                  <a:srgbClr val="000000"/>
                </a:solidFill>
                <a:latin typeface="Arial"/>
                <a:ea typeface="Arial"/>
                <a:cs typeface="Arial"/>
                <a:sym typeface="Arial"/>
              </a:rPr>
              <a:t>Notre principale stratégie d'acquisition consiste à mener des entretiens approfondis avec des utilisateurs potentiels. Ces entretiens nous permettront de comprendre de manière détaillée les besoins, les préférences et les comportements des utilisateurs, ainsi que leurs réactions à notre produit ou service.</a:t>
            </a:r>
            <a:endParaRPr b="1" sz="1100">
              <a:solidFill>
                <a:srgbClr val="000000"/>
              </a:solidFill>
              <a:latin typeface="Arial"/>
              <a:ea typeface="Arial"/>
              <a:cs typeface="Arial"/>
              <a:sym typeface="Arial"/>
            </a:endParaRPr>
          </a:p>
          <a:p>
            <a:pPr indent="0" lvl="0" marL="0" rtl="0" algn="l">
              <a:spcBef>
                <a:spcPts val="1200"/>
              </a:spcBef>
              <a:spcAft>
                <a:spcPts val="0"/>
              </a:spcAft>
              <a:buNone/>
            </a:pPr>
            <a:r>
              <a:rPr b="1" lang="fr" sz="1100">
                <a:solidFill>
                  <a:srgbClr val="000000"/>
                </a:solidFill>
                <a:latin typeface="Arial"/>
                <a:ea typeface="Arial"/>
                <a:cs typeface="Arial"/>
                <a:sym typeface="Arial"/>
              </a:rPr>
              <a:t>S</a:t>
            </a:r>
            <a:r>
              <a:rPr b="1" lang="fr" sz="1100">
                <a:solidFill>
                  <a:srgbClr val="000000"/>
                </a:solidFill>
                <a:latin typeface="Arial"/>
                <a:ea typeface="Arial"/>
                <a:cs typeface="Arial"/>
                <a:sym typeface="Arial"/>
              </a:rPr>
              <a:t>tratégie</a:t>
            </a:r>
            <a:r>
              <a:rPr b="1" lang="fr" sz="1100">
                <a:solidFill>
                  <a:srgbClr val="000000"/>
                </a:solidFill>
                <a:latin typeface="Arial"/>
                <a:ea typeface="Arial"/>
                <a:cs typeface="Arial"/>
                <a:sym typeface="Arial"/>
              </a:rPr>
              <a:t> de </a:t>
            </a:r>
            <a:r>
              <a:rPr b="1" lang="fr" sz="1100">
                <a:solidFill>
                  <a:srgbClr val="000000"/>
                </a:solidFill>
                <a:latin typeface="Arial"/>
                <a:ea typeface="Arial"/>
                <a:cs typeface="Arial"/>
                <a:sym typeface="Arial"/>
              </a:rPr>
              <a:t>rétention</a:t>
            </a:r>
            <a:r>
              <a:rPr b="1" lang="fr" sz="1100">
                <a:solidFill>
                  <a:srgbClr val="000000"/>
                </a:solidFill>
                <a:latin typeface="Arial"/>
                <a:ea typeface="Arial"/>
                <a:cs typeface="Arial"/>
                <a:sym typeface="Arial"/>
              </a:rPr>
              <a:t> :</a:t>
            </a:r>
            <a:r>
              <a:rPr lang="fr" sz="1100">
                <a:solidFill>
                  <a:srgbClr val="000000"/>
                </a:solidFill>
                <a:latin typeface="Arial"/>
                <a:ea typeface="Arial"/>
                <a:cs typeface="Arial"/>
                <a:sym typeface="Arial"/>
              </a:rPr>
              <a:t> La stratégie adoptée reposait sur la mise en place d'un formulaire interactif permettant aux utilisateurs de fournir leurs retours et commentaires sur l'application. Ce formulaire visait à collecter des données précieuses sur l'expérience utilisateur, les besoins et les préférences des utilisateurs, ainsi que leurs suggestions d'amélioration.</a:t>
            </a:r>
            <a:endParaRPr sz="11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
        <p:nvSpPr>
          <p:cNvPr id="169" name="Google Shape;169;p18"/>
          <p:cNvSpPr txBox="1"/>
          <p:nvPr>
            <p:ph idx="2" type="body"/>
          </p:nvPr>
        </p:nvSpPr>
        <p:spPr>
          <a:xfrm>
            <a:off x="4638675" y="714025"/>
            <a:ext cx="4203000" cy="4143000"/>
          </a:xfrm>
          <a:prstGeom prst="rect">
            <a:avLst/>
          </a:prstGeom>
          <a:ln cap="flat" cmpd="sng" w="9525">
            <a:solidFill>
              <a:srgbClr val="BF9000"/>
            </a:solidFill>
            <a:prstDash val="solid"/>
            <a:round/>
            <a:headEnd len="sm" w="sm" type="none"/>
            <a:tailEnd len="sm" w="sm" type="none"/>
          </a:ln>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fr" sz="1400" u="sng">
                <a:solidFill>
                  <a:srgbClr val="073763"/>
                </a:solidFill>
              </a:rPr>
              <a:t>6.2</a:t>
            </a:r>
            <a:r>
              <a:rPr b="1" lang="fr" sz="1400" u="sng">
                <a:solidFill>
                  <a:srgbClr val="073763"/>
                </a:solidFill>
                <a:highlight>
                  <a:srgbClr val="FFFFFF"/>
                </a:highlight>
                <a:latin typeface="Arial"/>
                <a:ea typeface="Arial"/>
                <a:cs typeface="Arial"/>
                <a:sym typeface="Arial"/>
              </a:rPr>
              <a:t>compte-rendu et analyse :</a:t>
            </a:r>
            <a:r>
              <a:rPr b="1" lang="fr" sz="1400">
                <a:solidFill>
                  <a:srgbClr val="073763"/>
                </a:solidFill>
                <a:highlight>
                  <a:srgbClr val="FFFFFF"/>
                </a:highlight>
                <a:latin typeface="Arial"/>
                <a:ea typeface="Arial"/>
                <a:cs typeface="Arial"/>
                <a:sym typeface="Arial"/>
              </a:rPr>
              <a:t>                   </a:t>
            </a:r>
            <a:r>
              <a:rPr b="1" lang="fr" sz="1400">
                <a:solidFill>
                  <a:srgbClr val="000000"/>
                </a:solidFill>
                <a:highlight>
                  <a:srgbClr val="FFFFFF"/>
                </a:highlight>
                <a:latin typeface="Arial"/>
                <a:ea typeface="Arial"/>
                <a:cs typeface="Arial"/>
                <a:sym typeface="Arial"/>
              </a:rPr>
              <a:t>ABBANE</a:t>
            </a:r>
            <a:endParaRPr b="1" sz="1400">
              <a:solidFill>
                <a:srgbClr val="000000"/>
              </a:solidFill>
              <a:highlight>
                <a:srgbClr val="FFFFFF"/>
              </a:highlight>
              <a:latin typeface="Arial"/>
              <a:ea typeface="Arial"/>
              <a:cs typeface="Arial"/>
              <a:sym typeface="Arial"/>
            </a:endParaRPr>
          </a:p>
          <a:p>
            <a:pPr indent="-299085" lvl="0" marL="457200" rtl="0" algn="l">
              <a:spcBef>
                <a:spcPts val="1200"/>
              </a:spcBef>
              <a:spcAft>
                <a:spcPts val="0"/>
              </a:spcAft>
              <a:buClr>
                <a:srgbClr val="000000"/>
              </a:buClr>
              <a:buSzPct val="100000"/>
              <a:buFont typeface="Arial"/>
              <a:buAutoNum type="arabicPeriod"/>
            </a:pPr>
            <a:r>
              <a:rPr b="1" lang="fr" sz="1200">
                <a:solidFill>
                  <a:srgbClr val="000000"/>
                </a:solidFill>
                <a:latin typeface="Arial"/>
                <a:ea typeface="Arial"/>
                <a:cs typeface="Arial"/>
                <a:sym typeface="Arial"/>
              </a:rPr>
              <a:t>Résultats Quantitatifs :</a:t>
            </a:r>
            <a:endParaRPr b="1" sz="1200">
              <a:solidFill>
                <a:srgbClr val="000000"/>
              </a:solidFill>
              <a:latin typeface="Arial"/>
              <a:ea typeface="Arial"/>
              <a:cs typeface="Arial"/>
              <a:sym typeface="Arial"/>
            </a:endParaRPr>
          </a:p>
          <a:p>
            <a:pPr indent="-299085" lvl="1" marL="914400" rtl="0" algn="l">
              <a:spcBef>
                <a:spcPts val="0"/>
              </a:spcBef>
              <a:spcAft>
                <a:spcPts val="0"/>
              </a:spcAft>
              <a:buClr>
                <a:srgbClr val="000000"/>
              </a:buClr>
              <a:buSzPct val="100000"/>
              <a:buFont typeface="Arial"/>
              <a:buChar char="○"/>
            </a:pPr>
            <a:r>
              <a:rPr b="1" lang="fr" sz="1200">
                <a:solidFill>
                  <a:srgbClr val="000000"/>
                </a:solidFill>
                <a:latin typeface="Arial"/>
                <a:ea typeface="Arial"/>
                <a:cs typeface="Arial"/>
                <a:sym typeface="Arial"/>
              </a:rPr>
              <a:t>Nombre d'Utilisateurs Acquis :</a:t>
            </a:r>
            <a:r>
              <a:rPr lang="fr" sz="1200">
                <a:solidFill>
                  <a:srgbClr val="000000"/>
                </a:solidFill>
                <a:latin typeface="Arial"/>
                <a:ea typeface="Arial"/>
                <a:cs typeface="Arial"/>
                <a:sym typeface="Arial"/>
              </a:rPr>
              <a:t> 12</a:t>
            </a:r>
            <a:endParaRPr sz="1200">
              <a:solidFill>
                <a:srgbClr val="000000"/>
              </a:solidFill>
              <a:latin typeface="Arial"/>
              <a:ea typeface="Arial"/>
              <a:cs typeface="Arial"/>
              <a:sym typeface="Arial"/>
            </a:endParaRPr>
          </a:p>
          <a:p>
            <a:pPr indent="-299085" lvl="1" marL="914400" rtl="0" algn="l">
              <a:spcBef>
                <a:spcPts val="0"/>
              </a:spcBef>
              <a:spcAft>
                <a:spcPts val="0"/>
              </a:spcAft>
              <a:buClr>
                <a:srgbClr val="000000"/>
              </a:buClr>
              <a:buSzPct val="100000"/>
              <a:buFont typeface="Arial"/>
              <a:buChar char="○"/>
            </a:pPr>
            <a:r>
              <a:rPr b="1" lang="fr" sz="1200">
                <a:solidFill>
                  <a:srgbClr val="000000"/>
                </a:solidFill>
                <a:latin typeface="Arial"/>
                <a:ea typeface="Arial"/>
                <a:cs typeface="Arial"/>
                <a:sym typeface="Arial"/>
              </a:rPr>
              <a:t>Taux de Conversion :</a:t>
            </a:r>
            <a:r>
              <a:rPr lang="fr" sz="1200">
                <a:solidFill>
                  <a:srgbClr val="000000"/>
                </a:solidFill>
                <a:latin typeface="Arial"/>
                <a:ea typeface="Arial"/>
                <a:cs typeface="Arial"/>
                <a:sym typeface="Arial"/>
              </a:rPr>
              <a:t> 40%</a:t>
            </a:r>
            <a:endParaRPr sz="1200">
              <a:solidFill>
                <a:srgbClr val="000000"/>
              </a:solidFill>
              <a:latin typeface="Arial"/>
              <a:ea typeface="Arial"/>
              <a:cs typeface="Arial"/>
              <a:sym typeface="Arial"/>
            </a:endParaRPr>
          </a:p>
          <a:p>
            <a:pPr indent="-299085" lvl="0" marL="457200" rtl="0" algn="l">
              <a:spcBef>
                <a:spcPts val="0"/>
              </a:spcBef>
              <a:spcAft>
                <a:spcPts val="0"/>
              </a:spcAft>
              <a:buClr>
                <a:srgbClr val="000000"/>
              </a:buClr>
              <a:buSzPct val="100000"/>
              <a:buFont typeface="Arial"/>
              <a:buAutoNum type="arabicPeriod"/>
            </a:pPr>
            <a:r>
              <a:rPr b="1" lang="fr" sz="1200">
                <a:solidFill>
                  <a:srgbClr val="000000"/>
                </a:solidFill>
                <a:latin typeface="Arial"/>
                <a:ea typeface="Arial"/>
                <a:cs typeface="Arial"/>
                <a:sym typeface="Arial"/>
              </a:rPr>
              <a:t>Évaluation de la Stratégie :</a:t>
            </a:r>
            <a:endParaRPr b="1" sz="1200">
              <a:solidFill>
                <a:srgbClr val="000000"/>
              </a:solidFill>
              <a:latin typeface="Arial"/>
              <a:ea typeface="Arial"/>
              <a:cs typeface="Arial"/>
              <a:sym typeface="Arial"/>
            </a:endParaRPr>
          </a:p>
          <a:p>
            <a:pPr indent="-299085" lvl="1" marL="914400" rtl="0" algn="l">
              <a:spcBef>
                <a:spcPts val="0"/>
              </a:spcBef>
              <a:spcAft>
                <a:spcPts val="0"/>
              </a:spcAft>
              <a:buClr>
                <a:srgbClr val="000000"/>
              </a:buClr>
              <a:buSzPct val="100000"/>
              <a:buFont typeface="Arial"/>
              <a:buChar char="○"/>
            </a:pPr>
            <a:r>
              <a:rPr b="1" lang="fr" sz="1200">
                <a:solidFill>
                  <a:srgbClr val="000000"/>
                </a:solidFill>
                <a:latin typeface="Arial"/>
                <a:ea typeface="Arial"/>
                <a:cs typeface="Arial"/>
                <a:sym typeface="Arial"/>
              </a:rPr>
              <a:t>Limitations des Réseaux Personnels :</a:t>
            </a:r>
            <a:endParaRPr b="1" sz="1200">
              <a:solidFill>
                <a:srgbClr val="000000"/>
              </a:solidFill>
              <a:latin typeface="Arial"/>
              <a:ea typeface="Arial"/>
              <a:cs typeface="Arial"/>
              <a:sym typeface="Arial"/>
            </a:endParaRPr>
          </a:p>
          <a:p>
            <a:pPr indent="-299085" lvl="2" marL="1371600" rtl="0" algn="l">
              <a:spcBef>
                <a:spcPts val="0"/>
              </a:spcBef>
              <a:spcAft>
                <a:spcPts val="0"/>
              </a:spcAft>
              <a:buClr>
                <a:srgbClr val="000000"/>
              </a:buClr>
              <a:buSzPct val="100000"/>
              <a:buFont typeface="Arial"/>
              <a:buChar char="■"/>
            </a:pPr>
            <a:r>
              <a:rPr lang="fr" sz="1200">
                <a:solidFill>
                  <a:srgbClr val="000000"/>
                </a:solidFill>
                <a:latin typeface="Arial"/>
                <a:ea typeface="Arial"/>
                <a:cs typeface="Arial"/>
                <a:sym typeface="Arial"/>
              </a:rPr>
              <a:t>Réseaux sociaux personnels des créateurs limités en taille et en portée.</a:t>
            </a:r>
            <a:endParaRPr sz="1200">
              <a:solidFill>
                <a:srgbClr val="000000"/>
              </a:solidFill>
              <a:latin typeface="Arial"/>
              <a:ea typeface="Arial"/>
              <a:cs typeface="Arial"/>
              <a:sym typeface="Arial"/>
            </a:endParaRPr>
          </a:p>
          <a:p>
            <a:pPr indent="-299085" lvl="2" marL="1371600" rtl="0" algn="l">
              <a:spcBef>
                <a:spcPts val="0"/>
              </a:spcBef>
              <a:spcAft>
                <a:spcPts val="0"/>
              </a:spcAft>
              <a:buClr>
                <a:srgbClr val="000000"/>
              </a:buClr>
              <a:buSzPct val="100000"/>
              <a:buFont typeface="Arial"/>
              <a:buChar char="■"/>
            </a:pPr>
            <a:r>
              <a:rPr lang="fr" sz="1200">
                <a:solidFill>
                  <a:srgbClr val="000000"/>
                </a:solidFill>
                <a:latin typeface="Arial"/>
                <a:ea typeface="Arial"/>
                <a:cs typeface="Arial"/>
                <a:sym typeface="Arial"/>
              </a:rPr>
              <a:t>Visibilité de l'application restreinte à un cercle intime.</a:t>
            </a:r>
            <a:endParaRPr sz="1200">
              <a:solidFill>
                <a:srgbClr val="000000"/>
              </a:solidFill>
              <a:latin typeface="Arial"/>
              <a:ea typeface="Arial"/>
              <a:cs typeface="Arial"/>
              <a:sym typeface="Arial"/>
            </a:endParaRPr>
          </a:p>
          <a:p>
            <a:pPr indent="-299085" lvl="2" marL="1371600" rtl="0" algn="l">
              <a:spcBef>
                <a:spcPts val="0"/>
              </a:spcBef>
              <a:spcAft>
                <a:spcPts val="0"/>
              </a:spcAft>
              <a:buClr>
                <a:srgbClr val="000000"/>
              </a:buClr>
              <a:buSzPct val="100000"/>
              <a:buFont typeface="Arial"/>
              <a:buChar char="■"/>
            </a:pPr>
            <a:r>
              <a:rPr lang="fr" sz="1200">
                <a:solidFill>
                  <a:srgbClr val="000000"/>
                </a:solidFill>
                <a:latin typeface="Arial"/>
                <a:ea typeface="Arial"/>
                <a:cs typeface="Arial"/>
                <a:sym typeface="Arial"/>
              </a:rPr>
              <a:t>Taux de croissance des utilisateurs faible.</a:t>
            </a:r>
            <a:endParaRPr sz="1200">
              <a:solidFill>
                <a:srgbClr val="000000"/>
              </a:solidFill>
              <a:latin typeface="Arial"/>
              <a:ea typeface="Arial"/>
              <a:cs typeface="Arial"/>
              <a:sym typeface="Arial"/>
            </a:endParaRPr>
          </a:p>
          <a:p>
            <a:pPr indent="-299085" lvl="1" marL="914400" rtl="0" algn="l">
              <a:spcBef>
                <a:spcPts val="0"/>
              </a:spcBef>
              <a:spcAft>
                <a:spcPts val="0"/>
              </a:spcAft>
              <a:buClr>
                <a:srgbClr val="000000"/>
              </a:buClr>
              <a:buSzPct val="100000"/>
              <a:buFont typeface="Arial"/>
              <a:buChar char="○"/>
            </a:pPr>
            <a:r>
              <a:rPr b="1" lang="fr" sz="1200">
                <a:solidFill>
                  <a:srgbClr val="000000"/>
                </a:solidFill>
                <a:latin typeface="Arial"/>
                <a:ea typeface="Arial"/>
                <a:cs typeface="Arial"/>
                <a:sym typeface="Arial"/>
              </a:rPr>
              <a:t>Barrières de Pénétration :</a:t>
            </a:r>
            <a:endParaRPr b="1" sz="1200">
              <a:solidFill>
                <a:srgbClr val="000000"/>
              </a:solidFill>
              <a:latin typeface="Arial"/>
              <a:ea typeface="Arial"/>
              <a:cs typeface="Arial"/>
              <a:sym typeface="Arial"/>
            </a:endParaRPr>
          </a:p>
          <a:p>
            <a:pPr indent="-299085" lvl="2" marL="1371600" rtl="0" algn="l">
              <a:spcBef>
                <a:spcPts val="0"/>
              </a:spcBef>
              <a:spcAft>
                <a:spcPts val="0"/>
              </a:spcAft>
              <a:buClr>
                <a:srgbClr val="000000"/>
              </a:buClr>
              <a:buSzPct val="100000"/>
              <a:buFont typeface="Arial"/>
              <a:buChar char="■"/>
            </a:pPr>
            <a:r>
              <a:rPr lang="fr" sz="1200">
                <a:solidFill>
                  <a:srgbClr val="000000"/>
                </a:solidFill>
                <a:latin typeface="Arial"/>
                <a:ea typeface="Arial"/>
                <a:cs typeface="Arial"/>
                <a:sym typeface="Arial"/>
              </a:rPr>
              <a:t>Difficulté à étendre la portée au-delà des amis et de la famille.</a:t>
            </a:r>
            <a:endParaRPr sz="1200">
              <a:solidFill>
                <a:srgbClr val="000000"/>
              </a:solidFill>
              <a:latin typeface="Arial"/>
              <a:ea typeface="Arial"/>
              <a:cs typeface="Arial"/>
              <a:sym typeface="Arial"/>
            </a:endParaRPr>
          </a:p>
          <a:p>
            <a:pPr indent="-293211" lvl="2" marL="1371600" rtl="0" algn="l">
              <a:spcBef>
                <a:spcPts val="0"/>
              </a:spcBef>
              <a:spcAft>
                <a:spcPts val="0"/>
              </a:spcAft>
              <a:buClr>
                <a:srgbClr val="000000"/>
              </a:buClr>
              <a:buSzPct val="91666"/>
              <a:buFont typeface="Arial"/>
              <a:buChar char="■"/>
            </a:pPr>
            <a:r>
              <a:rPr lang="fr" sz="1200">
                <a:solidFill>
                  <a:srgbClr val="000000"/>
                </a:solidFill>
                <a:latin typeface="Arial"/>
                <a:ea typeface="Arial"/>
                <a:cs typeface="Arial"/>
                <a:sym typeface="Arial"/>
              </a:rPr>
              <a:t>L'application n'a pas été testée et validée dans des contextes variés</a:t>
            </a:r>
            <a:r>
              <a:rPr lang="fr">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0" lvl="0" marL="0" rtl="0" algn="l">
              <a:spcBef>
                <a:spcPts val="1200"/>
              </a:spcBef>
              <a:spcAft>
                <a:spcPts val="0"/>
              </a:spcAft>
              <a:buNone/>
            </a:pPr>
            <a:r>
              <a:t/>
            </a:r>
            <a:endParaRPr b="1" sz="1400" u="sng">
              <a:solidFill>
                <a:srgbClr val="073763"/>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cxnSp>
        <p:nvCxnSpPr>
          <p:cNvPr id="170" name="Google Shape;170;p18"/>
          <p:cNvCxnSpPr/>
          <p:nvPr/>
        </p:nvCxnSpPr>
        <p:spPr>
          <a:xfrm>
            <a:off x="4367025" y="244925"/>
            <a:ext cx="31200" cy="4502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193800" y="204600"/>
            <a:ext cx="8582100" cy="52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2200">
                <a:solidFill>
                  <a:srgbClr val="BF9000"/>
                </a:solidFill>
                <a:highlight>
                  <a:srgbClr val="FFFFFF"/>
                </a:highlight>
                <a:latin typeface="Arial"/>
                <a:ea typeface="Arial"/>
                <a:cs typeface="Arial"/>
                <a:sym typeface="Arial"/>
              </a:rPr>
              <a:t>7.Market study: users/customers                                 </a:t>
            </a:r>
            <a:r>
              <a:rPr b="1" lang="fr" sz="2200">
                <a:solidFill>
                  <a:srgbClr val="BF9000"/>
                </a:solidFill>
                <a:highlight>
                  <a:srgbClr val="FFFFFF"/>
                </a:highlight>
                <a:latin typeface="Arial"/>
                <a:ea typeface="Arial"/>
                <a:cs typeface="Arial"/>
                <a:sym typeface="Arial"/>
              </a:rPr>
              <a:t>ABBANE</a:t>
            </a:r>
            <a:endParaRPr b="1" sz="4100">
              <a:solidFill>
                <a:srgbClr val="BF9000"/>
              </a:solidFill>
            </a:endParaRPr>
          </a:p>
        </p:txBody>
      </p:sp>
      <p:sp>
        <p:nvSpPr>
          <p:cNvPr id="176" name="Google Shape;176;p19"/>
          <p:cNvSpPr txBox="1"/>
          <p:nvPr>
            <p:ph idx="1" type="body"/>
          </p:nvPr>
        </p:nvSpPr>
        <p:spPr>
          <a:xfrm>
            <a:off x="286625" y="729600"/>
            <a:ext cx="4218600" cy="4143000"/>
          </a:xfrm>
          <a:prstGeom prst="rect">
            <a:avLst/>
          </a:prstGeom>
          <a:ln cap="flat" cmpd="sng" w="9525">
            <a:solidFill>
              <a:srgbClr val="BF9000"/>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fr" sz="6450" u="sng">
                <a:solidFill>
                  <a:srgbClr val="073763"/>
                </a:solidFill>
                <a:highlight>
                  <a:srgbClr val="FFFFFF"/>
                </a:highlight>
                <a:latin typeface="Arial"/>
                <a:ea typeface="Arial"/>
                <a:cs typeface="Arial"/>
                <a:sym typeface="Arial"/>
              </a:rPr>
              <a:t>7.1</a:t>
            </a:r>
            <a:r>
              <a:rPr b="1" i="1" lang="fr" sz="6450" u="sng">
                <a:solidFill>
                  <a:srgbClr val="073763"/>
                </a:solidFill>
                <a:highlight>
                  <a:srgbClr val="FFFFFF"/>
                </a:highlight>
                <a:latin typeface="Arial"/>
                <a:ea typeface="Arial"/>
                <a:cs typeface="Arial"/>
                <a:sym typeface="Arial"/>
              </a:rPr>
              <a:t>.Qualitative </a:t>
            </a:r>
            <a:r>
              <a:rPr b="1" i="1" lang="fr" sz="6450">
                <a:solidFill>
                  <a:srgbClr val="073763"/>
                </a:solidFill>
                <a:highlight>
                  <a:srgbClr val="FFFFFF"/>
                </a:highlight>
                <a:latin typeface="Arial"/>
                <a:ea typeface="Arial"/>
                <a:cs typeface="Arial"/>
                <a:sym typeface="Arial"/>
              </a:rPr>
              <a:t>:</a:t>
            </a:r>
            <a:r>
              <a:rPr b="1" i="1" lang="fr" sz="6450">
                <a:solidFill>
                  <a:srgbClr val="000000"/>
                </a:solidFill>
                <a:highlight>
                  <a:srgbClr val="FFFFFF"/>
                </a:highlight>
                <a:latin typeface="Arial"/>
                <a:ea typeface="Arial"/>
                <a:cs typeface="Arial"/>
                <a:sym typeface="Arial"/>
              </a:rPr>
              <a:t>                               </a:t>
            </a:r>
            <a:endParaRPr b="1" i="1" sz="6450">
              <a:solidFill>
                <a:srgbClr val="000000"/>
              </a:solidFill>
              <a:highlight>
                <a:srgbClr val="FFFFFF"/>
              </a:highlight>
              <a:latin typeface="Arial"/>
              <a:ea typeface="Arial"/>
              <a:cs typeface="Arial"/>
              <a:sym typeface="Arial"/>
            </a:endParaRPr>
          </a:p>
          <a:p>
            <a:pPr indent="0" lvl="0" marL="0" rtl="0" algn="l">
              <a:spcBef>
                <a:spcPts val="1400"/>
              </a:spcBef>
              <a:spcAft>
                <a:spcPts val="0"/>
              </a:spcAft>
              <a:buNone/>
            </a:pPr>
            <a:r>
              <a:rPr b="1" lang="fr" sz="3650">
                <a:solidFill>
                  <a:srgbClr val="000000"/>
                </a:solidFill>
                <a:latin typeface="Arial"/>
                <a:ea typeface="Arial"/>
                <a:cs typeface="Arial"/>
                <a:sym typeface="Arial"/>
              </a:rPr>
              <a:t>  </a:t>
            </a:r>
            <a:r>
              <a:rPr b="1" lang="fr" sz="4050">
                <a:solidFill>
                  <a:srgbClr val="000000"/>
                </a:solidFill>
                <a:latin typeface="Arial"/>
                <a:ea typeface="Arial"/>
                <a:cs typeface="Arial"/>
                <a:sym typeface="Arial"/>
              </a:rPr>
              <a:t> Interviews  et questionnaires :</a:t>
            </a:r>
            <a:endParaRPr b="1" sz="4050">
              <a:solidFill>
                <a:srgbClr val="000000"/>
              </a:solidFill>
              <a:latin typeface="Arial"/>
              <a:ea typeface="Arial"/>
              <a:cs typeface="Arial"/>
              <a:sym typeface="Arial"/>
            </a:endParaRPr>
          </a:p>
          <a:p>
            <a:pPr indent="-292893" lvl="0" marL="457200" rtl="0" algn="l">
              <a:spcBef>
                <a:spcPts val="1200"/>
              </a:spcBef>
              <a:spcAft>
                <a:spcPts val="0"/>
              </a:spcAft>
              <a:buClr>
                <a:srgbClr val="000000"/>
              </a:buClr>
              <a:buSzPct val="100000"/>
              <a:buFont typeface="Arial"/>
              <a:buChar char="●"/>
            </a:pPr>
            <a:r>
              <a:rPr b="1" lang="fr" sz="4050">
                <a:solidFill>
                  <a:srgbClr val="000000"/>
                </a:solidFill>
                <a:latin typeface="Arial"/>
                <a:ea typeface="Arial"/>
                <a:cs typeface="Arial"/>
                <a:sym typeface="Arial"/>
              </a:rPr>
              <a:t>Avant Utilisation :</a:t>
            </a:r>
            <a:r>
              <a:rPr lang="fr" sz="4050">
                <a:solidFill>
                  <a:srgbClr val="000000"/>
                </a:solidFill>
                <a:latin typeface="Arial"/>
                <a:ea typeface="Arial"/>
                <a:cs typeface="Arial"/>
                <a:sym typeface="Arial"/>
              </a:rPr>
              <a:t> Interviews pour comprendre les défis rencontrés avec les méthodes de recherche de contenu existantes.</a:t>
            </a:r>
            <a:endParaRPr sz="4050">
              <a:solidFill>
                <a:srgbClr val="000000"/>
              </a:solidFill>
              <a:latin typeface="Arial"/>
              <a:ea typeface="Arial"/>
              <a:cs typeface="Arial"/>
              <a:sym typeface="Arial"/>
            </a:endParaRPr>
          </a:p>
          <a:p>
            <a:pPr indent="-292893" lvl="0" marL="457200" rtl="0" algn="l">
              <a:spcBef>
                <a:spcPts val="0"/>
              </a:spcBef>
              <a:spcAft>
                <a:spcPts val="0"/>
              </a:spcAft>
              <a:buClr>
                <a:srgbClr val="000000"/>
              </a:buClr>
              <a:buSzPct val="100000"/>
              <a:buFont typeface="Arial"/>
              <a:buChar char="●"/>
            </a:pPr>
            <a:r>
              <a:rPr b="1" lang="fr" sz="4050">
                <a:solidFill>
                  <a:srgbClr val="000000"/>
                </a:solidFill>
                <a:latin typeface="Arial"/>
                <a:ea typeface="Arial"/>
                <a:cs typeface="Arial"/>
                <a:sym typeface="Arial"/>
              </a:rPr>
              <a:t>Après</a:t>
            </a:r>
            <a:r>
              <a:rPr b="1" lang="fr" sz="4050">
                <a:solidFill>
                  <a:srgbClr val="000000"/>
                </a:solidFill>
                <a:latin typeface="Arial"/>
                <a:ea typeface="Arial"/>
                <a:cs typeface="Arial"/>
                <a:sym typeface="Arial"/>
              </a:rPr>
              <a:t> le prototype </a:t>
            </a:r>
            <a:r>
              <a:rPr b="1" lang="fr" sz="4050">
                <a:solidFill>
                  <a:srgbClr val="000000"/>
                </a:solidFill>
                <a:latin typeface="Arial"/>
                <a:ea typeface="Arial"/>
                <a:cs typeface="Arial"/>
                <a:sym typeface="Arial"/>
              </a:rPr>
              <a:t>manuel</a:t>
            </a:r>
            <a:r>
              <a:rPr b="1" lang="fr" sz="4050">
                <a:solidFill>
                  <a:srgbClr val="000000"/>
                </a:solidFill>
                <a:latin typeface="Arial"/>
                <a:ea typeface="Arial"/>
                <a:cs typeface="Arial"/>
                <a:sym typeface="Arial"/>
              </a:rPr>
              <a:t> :</a:t>
            </a:r>
            <a:r>
              <a:rPr lang="fr" sz="4050">
                <a:solidFill>
                  <a:srgbClr val="000000"/>
                </a:solidFill>
                <a:latin typeface="Arial"/>
                <a:ea typeface="Arial"/>
                <a:cs typeface="Arial"/>
                <a:sym typeface="Arial"/>
              </a:rPr>
              <a:t> Collecte de feedback par SMS sur la précision des recommandations et suggestions d'amélioration.</a:t>
            </a:r>
            <a:endParaRPr sz="4050">
              <a:solidFill>
                <a:srgbClr val="000000"/>
              </a:solidFill>
              <a:latin typeface="Arial"/>
              <a:ea typeface="Arial"/>
              <a:cs typeface="Arial"/>
              <a:sym typeface="Arial"/>
            </a:endParaRPr>
          </a:p>
          <a:p>
            <a:pPr indent="-292893" lvl="0" marL="457200" rtl="0" algn="l">
              <a:spcBef>
                <a:spcPts val="0"/>
              </a:spcBef>
              <a:spcAft>
                <a:spcPts val="0"/>
              </a:spcAft>
              <a:buClr>
                <a:srgbClr val="000000"/>
              </a:buClr>
              <a:buSzPct val="100000"/>
              <a:buFont typeface="Arial"/>
              <a:buChar char="●"/>
            </a:pPr>
            <a:r>
              <a:rPr b="1" lang="fr" sz="4050">
                <a:solidFill>
                  <a:srgbClr val="000000"/>
                </a:solidFill>
                <a:latin typeface="Arial"/>
                <a:ea typeface="Arial"/>
                <a:cs typeface="Arial"/>
                <a:sym typeface="Arial"/>
              </a:rPr>
              <a:t>Après Lancement :</a:t>
            </a:r>
            <a:r>
              <a:rPr lang="fr" sz="4050">
                <a:solidFill>
                  <a:srgbClr val="000000"/>
                </a:solidFill>
                <a:latin typeface="Arial"/>
                <a:ea typeface="Arial"/>
                <a:cs typeface="Arial"/>
                <a:sym typeface="Arial"/>
              </a:rPr>
              <a:t> Évaluation des améliorations apportées à l'application et identification de nouveaux besoins utilisateurs.</a:t>
            </a:r>
            <a:endParaRPr sz="4050">
              <a:solidFill>
                <a:srgbClr val="000000"/>
              </a:solidFill>
              <a:latin typeface="Arial"/>
              <a:ea typeface="Arial"/>
              <a:cs typeface="Arial"/>
              <a:sym typeface="Arial"/>
            </a:endParaRPr>
          </a:p>
          <a:p>
            <a:pPr indent="0" lvl="0" marL="0" rtl="0" algn="l">
              <a:spcBef>
                <a:spcPts val="1400"/>
              </a:spcBef>
              <a:spcAft>
                <a:spcPts val="0"/>
              </a:spcAft>
              <a:buNone/>
            </a:pPr>
            <a:r>
              <a:rPr b="1" lang="fr" sz="4050">
                <a:solidFill>
                  <a:srgbClr val="000000"/>
                </a:solidFill>
                <a:latin typeface="Arial"/>
                <a:ea typeface="Arial"/>
                <a:cs typeface="Arial"/>
                <a:sym typeface="Arial"/>
              </a:rPr>
              <a:t>   Principales Découvertes :</a:t>
            </a:r>
            <a:endParaRPr b="1" sz="4050">
              <a:solidFill>
                <a:srgbClr val="000000"/>
              </a:solidFill>
              <a:latin typeface="Arial"/>
              <a:ea typeface="Arial"/>
              <a:cs typeface="Arial"/>
              <a:sym typeface="Arial"/>
            </a:endParaRPr>
          </a:p>
          <a:p>
            <a:pPr indent="-292893" lvl="0" marL="457200" rtl="0" algn="l">
              <a:spcBef>
                <a:spcPts val="1200"/>
              </a:spcBef>
              <a:spcAft>
                <a:spcPts val="0"/>
              </a:spcAft>
              <a:buClr>
                <a:srgbClr val="000000"/>
              </a:buClr>
              <a:buSzPct val="100000"/>
              <a:buFont typeface="Arial"/>
              <a:buChar char="●"/>
            </a:pPr>
            <a:r>
              <a:rPr b="1" lang="fr" sz="4050">
                <a:solidFill>
                  <a:srgbClr val="000000"/>
                </a:solidFill>
                <a:latin typeface="Arial"/>
                <a:ea typeface="Arial"/>
                <a:cs typeface="Arial"/>
                <a:sym typeface="Arial"/>
              </a:rPr>
              <a:t>Avant  :</a:t>
            </a:r>
            <a:r>
              <a:rPr lang="fr" sz="4050">
                <a:solidFill>
                  <a:srgbClr val="000000"/>
                </a:solidFill>
                <a:latin typeface="Arial"/>
                <a:ea typeface="Arial"/>
                <a:cs typeface="Arial"/>
                <a:sym typeface="Arial"/>
              </a:rPr>
              <a:t> Difficultés avec les méthodes traditionnelles pour trouver du contenu adapté aux humeurs.</a:t>
            </a:r>
            <a:endParaRPr sz="4050">
              <a:solidFill>
                <a:srgbClr val="000000"/>
              </a:solidFill>
              <a:latin typeface="Arial"/>
              <a:ea typeface="Arial"/>
              <a:cs typeface="Arial"/>
              <a:sym typeface="Arial"/>
            </a:endParaRPr>
          </a:p>
          <a:p>
            <a:pPr indent="-292893" lvl="0" marL="457200" rtl="0" algn="l">
              <a:spcBef>
                <a:spcPts val="0"/>
              </a:spcBef>
              <a:spcAft>
                <a:spcPts val="0"/>
              </a:spcAft>
              <a:buClr>
                <a:srgbClr val="000000"/>
              </a:buClr>
              <a:buSzPct val="100000"/>
              <a:buFont typeface="Arial"/>
              <a:buChar char="●"/>
            </a:pPr>
            <a:r>
              <a:rPr b="1" lang="fr" sz="4050">
                <a:solidFill>
                  <a:srgbClr val="000000"/>
                </a:solidFill>
                <a:latin typeface="Arial"/>
                <a:ea typeface="Arial"/>
                <a:cs typeface="Arial"/>
                <a:sym typeface="Arial"/>
              </a:rPr>
              <a:t>Après</a:t>
            </a:r>
            <a:r>
              <a:rPr b="1" lang="fr" sz="4050">
                <a:solidFill>
                  <a:srgbClr val="000000"/>
                </a:solidFill>
                <a:latin typeface="Arial"/>
                <a:ea typeface="Arial"/>
                <a:cs typeface="Arial"/>
                <a:sym typeface="Arial"/>
              </a:rPr>
              <a:t> Prototype Manuel :</a:t>
            </a:r>
            <a:r>
              <a:rPr lang="fr" sz="4050">
                <a:solidFill>
                  <a:srgbClr val="000000"/>
                </a:solidFill>
                <a:latin typeface="Arial"/>
                <a:ea typeface="Arial"/>
                <a:cs typeface="Arial"/>
                <a:sym typeface="Arial"/>
              </a:rPr>
              <a:t> Forte impression par la précision des recommandations; demandes pour plus de diversité de contenu.</a:t>
            </a:r>
            <a:endParaRPr sz="4050">
              <a:solidFill>
                <a:srgbClr val="000000"/>
              </a:solidFill>
              <a:latin typeface="Arial"/>
              <a:ea typeface="Arial"/>
              <a:cs typeface="Arial"/>
              <a:sym typeface="Arial"/>
            </a:endParaRPr>
          </a:p>
          <a:p>
            <a:pPr indent="-286543" lvl="0" marL="457200" rtl="0" algn="l">
              <a:spcBef>
                <a:spcPts val="0"/>
              </a:spcBef>
              <a:spcAft>
                <a:spcPts val="0"/>
              </a:spcAft>
              <a:buClr>
                <a:srgbClr val="000000"/>
              </a:buClr>
              <a:buSzPct val="90123"/>
              <a:buFont typeface="Arial"/>
              <a:buChar char="●"/>
            </a:pPr>
            <a:r>
              <a:rPr b="1" lang="fr" sz="4050">
                <a:solidFill>
                  <a:srgbClr val="000000"/>
                </a:solidFill>
                <a:latin typeface="Arial"/>
                <a:ea typeface="Arial"/>
                <a:cs typeface="Arial"/>
                <a:sym typeface="Arial"/>
              </a:rPr>
              <a:t>Après</a:t>
            </a:r>
            <a:r>
              <a:rPr b="1" lang="fr" sz="4050">
                <a:solidFill>
                  <a:srgbClr val="000000"/>
                </a:solidFill>
                <a:latin typeface="Arial"/>
                <a:ea typeface="Arial"/>
                <a:cs typeface="Arial"/>
                <a:sym typeface="Arial"/>
              </a:rPr>
              <a:t> Lancement de l’application :</a:t>
            </a:r>
            <a:r>
              <a:rPr lang="fr" sz="4050">
                <a:solidFill>
                  <a:srgbClr val="000000"/>
                </a:solidFill>
                <a:latin typeface="Arial"/>
                <a:ea typeface="Arial"/>
                <a:cs typeface="Arial"/>
                <a:sym typeface="Arial"/>
              </a:rPr>
              <a:t> Amélioration notable de la précision et de l'interface; désir pour des fonctionnalités communautaires et une personnalisation plus poussée</a:t>
            </a:r>
            <a:r>
              <a:rPr lang="fr" sz="3650">
                <a:solidFill>
                  <a:srgbClr val="000000"/>
                </a:solidFill>
                <a:latin typeface="Arial"/>
                <a:ea typeface="Arial"/>
                <a:cs typeface="Arial"/>
                <a:sym typeface="Arial"/>
              </a:rPr>
              <a:t>.</a:t>
            </a:r>
            <a:endParaRPr sz="3650">
              <a:solidFill>
                <a:srgbClr val="000000"/>
              </a:solidFill>
              <a:latin typeface="Arial"/>
              <a:ea typeface="Arial"/>
              <a:cs typeface="Arial"/>
              <a:sym typeface="Arial"/>
            </a:endParaRPr>
          </a:p>
          <a:p>
            <a:pPr indent="0" lvl="0" marL="457200" rtl="0" algn="l">
              <a:spcBef>
                <a:spcPts val="1200"/>
              </a:spcBef>
              <a:spcAft>
                <a:spcPts val="0"/>
              </a:spcAft>
              <a:buNone/>
            </a:pPr>
            <a:r>
              <a:t/>
            </a:r>
            <a:endParaRPr b="1" sz="1500">
              <a:solidFill>
                <a:srgbClr val="000000"/>
              </a:solidFill>
              <a:latin typeface="Arial"/>
              <a:ea typeface="Arial"/>
              <a:cs typeface="Arial"/>
              <a:sym typeface="Arial"/>
            </a:endParaRPr>
          </a:p>
          <a:p>
            <a:pPr indent="0" lvl="0" marL="914400" rtl="0" algn="l">
              <a:spcBef>
                <a:spcPts val="1200"/>
              </a:spcBef>
              <a:spcAft>
                <a:spcPts val="1200"/>
              </a:spcAft>
              <a:buNone/>
            </a:pPr>
            <a:r>
              <a:t/>
            </a:r>
            <a:endParaRPr sz="1500">
              <a:solidFill>
                <a:srgbClr val="000000"/>
              </a:solidFill>
              <a:latin typeface="Arial"/>
              <a:ea typeface="Arial"/>
              <a:cs typeface="Arial"/>
              <a:sym typeface="Arial"/>
            </a:endParaRPr>
          </a:p>
        </p:txBody>
      </p:sp>
      <p:sp>
        <p:nvSpPr>
          <p:cNvPr id="177" name="Google Shape;177;p19"/>
          <p:cNvSpPr txBox="1"/>
          <p:nvPr>
            <p:ph idx="2" type="body"/>
          </p:nvPr>
        </p:nvSpPr>
        <p:spPr>
          <a:xfrm>
            <a:off x="4648425" y="690450"/>
            <a:ext cx="4218600" cy="4221300"/>
          </a:xfrm>
          <a:prstGeom prst="rect">
            <a:avLst/>
          </a:prstGeom>
          <a:ln cap="flat" cmpd="sng" w="9525">
            <a:solidFill>
              <a:srgbClr val="BF9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 sz="900" u="sng">
                <a:solidFill>
                  <a:srgbClr val="073763"/>
                </a:solidFill>
                <a:latin typeface="Arial"/>
                <a:ea typeface="Arial"/>
                <a:cs typeface="Arial"/>
                <a:sym typeface="Arial"/>
              </a:rPr>
              <a:t> </a:t>
            </a:r>
            <a:r>
              <a:rPr b="1" i="1" lang="fr" sz="1500" u="sng">
                <a:solidFill>
                  <a:srgbClr val="073763"/>
                </a:solidFill>
                <a:latin typeface="Nunito"/>
                <a:ea typeface="Nunito"/>
                <a:cs typeface="Nunito"/>
                <a:sym typeface="Nunito"/>
              </a:rPr>
              <a:t>7.2Quantitative</a:t>
            </a:r>
            <a:r>
              <a:rPr b="1" i="1" lang="fr" sz="1500" u="sng">
                <a:solidFill>
                  <a:srgbClr val="073763"/>
                </a:solidFill>
                <a:latin typeface="Arial"/>
                <a:ea typeface="Arial"/>
                <a:cs typeface="Arial"/>
                <a:sym typeface="Arial"/>
              </a:rPr>
              <a:t>- Marché Français:</a:t>
            </a:r>
            <a:r>
              <a:rPr b="1" i="1" lang="fr" sz="1500">
                <a:solidFill>
                  <a:srgbClr val="073763"/>
                </a:solidFill>
                <a:latin typeface="Arial"/>
                <a:ea typeface="Arial"/>
                <a:cs typeface="Arial"/>
                <a:sym typeface="Arial"/>
              </a:rPr>
              <a:t>    </a:t>
            </a:r>
            <a:endParaRPr b="1" sz="600">
              <a:solidFill>
                <a:srgbClr val="000000"/>
              </a:solidFill>
              <a:latin typeface="Arial"/>
              <a:ea typeface="Arial"/>
              <a:cs typeface="Arial"/>
              <a:sym typeface="Arial"/>
            </a:endParaRPr>
          </a:p>
          <a:p>
            <a:pPr indent="-292100" lvl="0" marL="457200" rtl="0" algn="l">
              <a:spcBef>
                <a:spcPts val="1200"/>
              </a:spcBef>
              <a:spcAft>
                <a:spcPts val="0"/>
              </a:spcAft>
              <a:buClr>
                <a:srgbClr val="000000"/>
              </a:buClr>
              <a:buSzPts val="1000"/>
              <a:buFont typeface="Arial"/>
              <a:buChar char="●"/>
            </a:pPr>
            <a:r>
              <a:rPr b="1" lang="fr" sz="1000">
                <a:solidFill>
                  <a:srgbClr val="000000"/>
                </a:solidFill>
                <a:latin typeface="Arial"/>
                <a:ea typeface="Arial"/>
                <a:cs typeface="Arial"/>
                <a:sym typeface="Arial"/>
              </a:rPr>
              <a:t>Comportement Numérique des Jeunes :</a:t>
            </a:r>
            <a:endParaRPr b="1" sz="1000">
              <a:solidFill>
                <a:srgbClr val="000000"/>
              </a:solidFill>
              <a:latin typeface="Arial"/>
              <a:ea typeface="Arial"/>
              <a:cs typeface="Arial"/>
              <a:sym typeface="Arial"/>
            </a:endParaRPr>
          </a:p>
          <a:p>
            <a:pPr indent="-292100" lvl="1" marL="914400" rtl="0" algn="l">
              <a:spcBef>
                <a:spcPts val="0"/>
              </a:spcBef>
              <a:spcAft>
                <a:spcPts val="0"/>
              </a:spcAft>
              <a:buClr>
                <a:srgbClr val="000000"/>
              </a:buClr>
              <a:buSzPts val="1000"/>
              <a:buFont typeface="Arial"/>
              <a:buAutoNum type="alphaLcPeriod"/>
            </a:pPr>
            <a:r>
              <a:rPr b="1" lang="fr" sz="1000">
                <a:solidFill>
                  <a:srgbClr val="000000"/>
                </a:solidFill>
                <a:latin typeface="Arial"/>
                <a:ea typeface="Arial"/>
                <a:cs typeface="Arial"/>
                <a:sym typeface="Arial"/>
              </a:rPr>
              <a:t>Accès Internet :</a:t>
            </a:r>
            <a:r>
              <a:rPr lang="fr" sz="1000">
                <a:solidFill>
                  <a:srgbClr val="000000"/>
                </a:solidFill>
                <a:latin typeface="Arial"/>
                <a:ea typeface="Arial"/>
                <a:cs typeface="Arial"/>
                <a:sym typeface="Arial"/>
              </a:rPr>
              <a:t> 98% utilisent Internet quotidiennement.</a:t>
            </a:r>
            <a:endParaRPr sz="1000">
              <a:solidFill>
                <a:srgbClr val="000000"/>
              </a:solidFill>
              <a:latin typeface="Arial"/>
              <a:ea typeface="Arial"/>
              <a:cs typeface="Arial"/>
              <a:sym typeface="Arial"/>
            </a:endParaRPr>
          </a:p>
          <a:p>
            <a:pPr indent="-292100" lvl="1" marL="914400" rtl="0" algn="l">
              <a:spcBef>
                <a:spcPts val="0"/>
              </a:spcBef>
              <a:spcAft>
                <a:spcPts val="0"/>
              </a:spcAft>
              <a:buClr>
                <a:srgbClr val="000000"/>
              </a:buClr>
              <a:buSzPts val="1000"/>
              <a:buFont typeface="Arial"/>
              <a:buAutoNum type="alphaLcPeriod"/>
            </a:pPr>
            <a:r>
              <a:rPr b="1" lang="fr" sz="1000">
                <a:solidFill>
                  <a:srgbClr val="000000"/>
                </a:solidFill>
                <a:latin typeface="Arial"/>
                <a:ea typeface="Arial"/>
                <a:cs typeface="Arial"/>
                <a:sym typeface="Arial"/>
              </a:rPr>
              <a:t>Smartphones :</a:t>
            </a:r>
            <a:r>
              <a:rPr lang="fr" sz="1000">
                <a:solidFill>
                  <a:srgbClr val="000000"/>
                </a:solidFill>
                <a:latin typeface="Arial"/>
                <a:ea typeface="Arial"/>
                <a:cs typeface="Arial"/>
                <a:sym typeface="Arial"/>
              </a:rPr>
              <a:t> 95% possèdent et utilisent régulièrement un smartphone.</a:t>
            </a:r>
            <a:endParaRPr sz="1000">
              <a:solidFill>
                <a:srgbClr val="000000"/>
              </a:solidFill>
              <a:latin typeface="Arial"/>
              <a:ea typeface="Arial"/>
              <a:cs typeface="Arial"/>
              <a:sym typeface="Arial"/>
            </a:endParaRPr>
          </a:p>
          <a:p>
            <a:pPr indent="-292100" lvl="1" marL="914400" rtl="0" algn="l">
              <a:spcBef>
                <a:spcPts val="0"/>
              </a:spcBef>
              <a:spcAft>
                <a:spcPts val="0"/>
              </a:spcAft>
              <a:buClr>
                <a:srgbClr val="000000"/>
              </a:buClr>
              <a:buSzPts val="1000"/>
              <a:buFont typeface="Arial"/>
              <a:buAutoNum type="alphaLcPeriod"/>
            </a:pPr>
            <a:r>
              <a:rPr b="1" lang="fr" sz="1000">
                <a:solidFill>
                  <a:srgbClr val="000000"/>
                </a:solidFill>
                <a:latin typeface="Arial"/>
                <a:ea typeface="Arial"/>
                <a:cs typeface="Arial"/>
                <a:sym typeface="Arial"/>
              </a:rPr>
              <a:t>Réseaux Sociaux :</a:t>
            </a:r>
            <a:r>
              <a:rPr lang="fr" sz="1000">
                <a:solidFill>
                  <a:srgbClr val="000000"/>
                </a:solidFill>
                <a:latin typeface="Arial"/>
                <a:ea typeface="Arial"/>
                <a:cs typeface="Arial"/>
                <a:sym typeface="Arial"/>
              </a:rPr>
              <a:t> Activité élevée sur Snapchat et Instagram.</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b="1" lang="fr" sz="1000">
                <a:solidFill>
                  <a:srgbClr val="000000"/>
                </a:solidFill>
                <a:latin typeface="Arial"/>
                <a:ea typeface="Arial"/>
                <a:cs typeface="Arial"/>
                <a:sym typeface="Arial"/>
              </a:rPr>
              <a:t>Consommation de Contenus :</a:t>
            </a:r>
            <a:endParaRPr b="1" sz="1000">
              <a:solidFill>
                <a:srgbClr val="000000"/>
              </a:solidFill>
              <a:latin typeface="Arial"/>
              <a:ea typeface="Arial"/>
              <a:cs typeface="Arial"/>
              <a:sym typeface="Arial"/>
            </a:endParaRPr>
          </a:p>
          <a:p>
            <a:pPr indent="-292100" lvl="1" marL="914400" rtl="0" algn="l">
              <a:spcBef>
                <a:spcPts val="0"/>
              </a:spcBef>
              <a:spcAft>
                <a:spcPts val="0"/>
              </a:spcAft>
              <a:buClr>
                <a:srgbClr val="000000"/>
              </a:buClr>
              <a:buSzPts val="1000"/>
              <a:buFont typeface="Arial"/>
              <a:buAutoNum type="alphaLcPeriod"/>
            </a:pPr>
            <a:r>
              <a:rPr b="1" lang="fr" sz="1000">
                <a:solidFill>
                  <a:srgbClr val="000000"/>
                </a:solidFill>
                <a:latin typeface="Arial"/>
                <a:ea typeface="Arial"/>
                <a:cs typeface="Arial"/>
                <a:sym typeface="Arial"/>
              </a:rPr>
              <a:t>Streaming :</a:t>
            </a:r>
            <a:r>
              <a:rPr lang="fr" sz="1000">
                <a:solidFill>
                  <a:srgbClr val="000000"/>
                </a:solidFill>
                <a:latin typeface="Arial"/>
                <a:ea typeface="Arial"/>
                <a:cs typeface="Arial"/>
                <a:sym typeface="Arial"/>
              </a:rPr>
              <a:t> 90% utilisent régulièrement des services comme Netflix et YouTube.</a:t>
            </a:r>
            <a:endParaRPr sz="1000">
              <a:solidFill>
                <a:srgbClr val="000000"/>
              </a:solidFill>
              <a:latin typeface="Arial"/>
              <a:ea typeface="Arial"/>
              <a:cs typeface="Arial"/>
              <a:sym typeface="Arial"/>
            </a:endParaRPr>
          </a:p>
          <a:p>
            <a:pPr indent="-292100" lvl="1" marL="914400" rtl="0" algn="l">
              <a:spcBef>
                <a:spcPts val="0"/>
              </a:spcBef>
              <a:spcAft>
                <a:spcPts val="0"/>
              </a:spcAft>
              <a:buClr>
                <a:srgbClr val="000000"/>
              </a:buClr>
              <a:buSzPts val="1000"/>
              <a:buFont typeface="Arial"/>
              <a:buAutoNum type="alphaLcPeriod"/>
            </a:pPr>
            <a:r>
              <a:rPr b="1" lang="fr" sz="1000">
                <a:solidFill>
                  <a:srgbClr val="000000"/>
                </a:solidFill>
                <a:latin typeface="Arial"/>
                <a:ea typeface="Arial"/>
                <a:cs typeface="Arial"/>
                <a:sym typeface="Arial"/>
              </a:rPr>
              <a:t>Lecture Numérique :</a:t>
            </a:r>
            <a:r>
              <a:rPr lang="fr" sz="1000">
                <a:solidFill>
                  <a:srgbClr val="000000"/>
                </a:solidFill>
                <a:latin typeface="Arial"/>
                <a:ea typeface="Arial"/>
                <a:cs typeface="Arial"/>
                <a:sym typeface="Arial"/>
              </a:rPr>
              <a:t> 75% lisent fréquemment des contenus textuels en ligne.</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b="1" lang="fr" sz="1000">
                <a:solidFill>
                  <a:srgbClr val="000000"/>
                </a:solidFill>
                <a:latin typeface="Arial"/>
                <a:ea typeface="Arial"/>
                <a:cs typeface="Arial"/>
                <a:sym typeface="Arial"/>
              </a:rPr>
              <a:t>Conclusion et Implications pour 'Inspire Me' :</a:t>
            </a:r>
            <a:endParaRPr b="1" sz="1000">
              <a:solidFill>
                <a:srgbClr val="000000"/>
              </a:solidFill>
              <a:latin typeface="Arial"/>
              <a:ea typeface="Arial"/>
              <a:cs typeface="Arial"/>
              <a:sym typeface="Arial"/>
            </a:endParaRPr>
          </a:p>
          <a:p>
            <a:pPr indent="-292100" lvl="1" marL="914400" rtl="0" algn="l">
              <a:spcBef>
                <a:spcPts val="0"/>
              </a:spcBef>
              <a:spcAft>
                <a:spcPts val="0"/>
              </a:spcAft>
              <a:buClr>
                <a:srgbClr val="000000"/>
              </a:buClr>
              <a:buSzPts val="1000"/>
              <a:buFont typeface="Arial"/>
              <a:buAutoNum type="alphaLcPeriod"/>
            </a:pPr>
            <a:r>
              <a:rPr b="1" lang="fr" sz="1000">
                <a:solidFill>
                  <a:srgbClr val="000000"/>
                </a:solidFill>
                <a:latin typeface="Arial"/>
                <a:ea typeface="Arial"/>
                <a:cs typeface="Arial"/>
                <a:sym typeface="Arial"/>
              </a:rPr>
              <a:t>Potentiel de Marché :</a:t>
            </a:r>
            <a:r>
              <a:rPr lang="fr" sz="1000">
                <a:solidFill>
                  <a:srgbClr val="000000"/>
                </a:solidFill>
                <a:latin typeface="Arial"/>
                <a:ea typeface="Arial"/>
                <a:cs typeface="Arial"/>
                <a:sym typeface="Arial"/>
              </a:rPr>
              <a:t> Forte connectivité et réceptivité aux nouvelles technologies, offrant une opportunité significative pour l'adoption de 'Inspire Me'.</a:t>
            </a:r>
            <a:endParaRPr sz="1000">
              <a:solidFill>
                <a:srgbClr val="000000"/>
              </a:solidFill>
              <a:latin typeface="Arial"/>
              <a:ea typeface="Arial"/>
              <a:cs typeface="Arial"/>
              <a:sym typeface="Arial"/>
            </a:endParaRPr>
          </a:p>
          <a:p>
            <a:pPr indent="-292100" lvl="1" marL="914400" rtl="0" algn="l">
              <a:spcBef>
                <a:spcPts val="0"/>
              </a:spcBef>
              <a:spcAft>
                <a:spcPts val="0"/>
              </a:spcAft>
              <a:buClr>
                <a:srgbClr val="000000"/>
              </a:buClr>
              <a:buSzPts val="1000"/>
              <a:buFont typeface="Arial"/>
              <a:buAutoNum type="alphaLcPeriod"/>
            </a:pPr>
            <a:r>
              <a:rPr b="1" lang="fr" sz="1000">
                <a:solidFill>
                  <a:srgbClr val="000000"/>
                </a:solidFill>
                <a:latin typeface="Arial"/>
                <a:ea typeface="Arial"/>
                <a:cs typeface="Arial"/>
                <a:sym typeface="Arial"/>
              </a:rPr>
              <a:t>Stratégie Marketing :</a:t>
            </a:r>
            <a:r>
              <a:rPr lang="fr" sz="1000">
                <a:solidFill>
                  <a:srgbClr val="000000"/>
                </a:solidFill>
                <a:latin typeface="Arial"/>
                <a:ea typeface="Arial"/>
                <a:cs typeface="Arial"/>
                <a:sym typeface="Arial"/>
              </a:rPr>
              <a:t> Focalisation sur les plateformes préférées des jeunes pour maximiser la visibilité et encourager l'adoption.</a:t>
            </a:r>
            <a:endParaRPr sz="1000">
              <a:solidFill>
                <a:srgbClr val="000000"/>
              </a:solidFill>
              <a:latin typeface="Arial"/>
              <a:ea typeface="Arial"/>
              <a:cs typeface="Arial"/>
              <a:sym typeface="Arial"/>
            </a:endParaRPr>
          </a:p>
          <a:p>
            <a:pPr indent="-285750" lvl="0" marL="457200" rtl="0" algn="l">
              <a:spcBef>
                <a:spcPts val="0"/>
              </a:spcBef>
              <a:spcAft>
                <a:spcPts val="0"/>
              </a:spcAft>
              <a:buClr>
                <a:srgbClr val="000000"/>
              </a:buClr>
              <a:buSzPts val="900"/>
              <a:buFont typeface="Arial"/>
              <a:buChar char="●"/>
            </a:pPr>
            <a:r>
              <a:t/>
            </a:r>
            <a:endParaRPr b="1" sz="9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idx="1" type="body"/>
          </p:nvPr>
        </p:nvSpPr>
        <p:spPr>
          <a:xfrm>
            <a:off x="225075" y="745250"/>
            <a:ext cx="4454700" cy="4158600"/>
          </a:xfrm>
          <a:prstGeom prst="rect">
            <a:avLst/>
          </a:prstGeom>
          <a:ln cap="flat" cmpd="sng" w="9525">
            <a:solidFill>
              <a:srgbClr val="BF9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fr" sz="1400" u="sng">
                <a:solidFill>
                  <a:srgbClr val="073763"/>
                </a:solidFill>
              </a:rPr>
              <a:t>1-</a:t>
            </a:r>
            <a:r>
              <a:rPr lang="fr" sz="1400" u="sng">
                <a:solidFill>
                  <a:srgbClr val="073763"/>
                </a:solidFill>
              </a:rPr>
              <a:t>Qualitative</a:t>
            </a:r>
            <a:r>
              <a:rPr lang="fr" sz="1400" u="sng">
                <a:solidFill>
                  <a:srgbClr val="073763"/>
                </a:solidFill>
              </a:rPr>
              <a:t> :</a:t>
            </a:r>
            <a:r>
              <a:rPr b="1" lang="fr" sz="1400">
                <a:solidFill>
                  <a:srgbClr val="212121"/>
                </a:solidFill>
              </a:rPr>
              <a:t>                                                                 ABBANE</a:t>
            </a:r>
            <a:endParaRPr b="1" sz="1400">
              <a:solidFill>
                <a:srgbClr val="212121"/>
              </a:solidFill>
            </a:endParaRPr>
          </a:p>
          <a:p>
            <a:pPr indent="0" lvl="0" marL="0" rtl="0" algn="l">
              <a:spcBef>
                <a:spcPts val="1200"/>
              </a:spcBef>
              <a:spcAft>
                <a:spcPts val="0"/>
              </a:spcAft>
              <a:buNone/>
            </a:pPr>
            <a:r>
              <a:t/>
            </a:r>
            <a:endParaRPr sz="1400" u="sng">
              <a:solidFill>
                <a:srgbClr val="073763"/>
              </a:solidFill>
            </a:endParaRPr>
          </a:p>
          <a:p>
            <a:pPr indent="0" lvl="0" marL="0" rtl="0" algn="l">
              <a:spcBef>
                <a:spcPts val="1200"/>
              </a:spcBef>
              <a:spcAft>
                <a:spcPts val="1200"/>
              </a:spcAft>
              <a:buNone/>
            </a:pPr>
            <a:r>
              <a:t/>
            </a:r>
            <a:endParaRPr sz="1400" u="sng">
              <a:solidFill>
                <a:srgbClr val="073763"/>
              </a:solidFill>
            </a:endParaRPr>
          </a:p>
        </p:txBody>
      </p:sp>
      <p:sp>
        <p:nvSpPr>
          <p:cNvPr id="183" name="Google Shape;183;p20"/>
          <p:cNvSpPr txBox="1"/>
          <p:nvPr>
            <p:ph idx="2" type="body"/>
          </p:nvPr>
        </p:nvSpPr>
        <p:spPr>
          <a:xfrm>
            <a:off x="4757875" y="745400"/>
            <a:ext cx="4064700" cy="4158600"/>
          </a:xfrm>
          <a:prstGeom prst="rect">
            <a:avLst/>
          </a:prstGeom>
          <a:ln cap="flat" cmpd="sng" w="9525">
            <a:solidFill>
              <a:srgbClr val="BF9000"/>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fr" sz="5600" u="sng">
                <a:solidFill>
                  <a:srgbClr val="073763"/>
                </a:solidFill>
              </a:rPr>
              <a:t>2-Quantitative :</a:t>
            </a:r>
            <a:r>
              <a:rPr lang="fr" sz="5600">
                <a:solidFill>
                  <a:srgbClr val="073763"/>
                </a:solidFill>
              </a:rPr>
              <a:t>                                                </a:t>
            </a:r>
            <a:r>
              <a:rPr b="1" lang="fr" sz="5600">
                <a:solidFill>
                  <a:srgbClr val="212121"/>
                </a:solidFill>
              </a:rPr>
              <a:t>SMAIL</a:t>
            </a:r>
            <a:endParaRPr b="1" sz="5600">
              <a:solidFill>
                <a:srgbClr val="212121"/>
              </a:solidFill>
            </a:endParaRPr>
          </a:p>
          <a:p>
            <a:pPr indent="0" lvl="0" marL="0" rtl="0" algn="l">
              <a:spcBef>
                <a:spcPts val="1200"/>
              </a:spcBef>
              <a:spcAft>
                <a:spcPts val="0"/>
              </a:spcAft>
              <a:buNone/>
            </a:pPr>
            <a:r>
              <a:rPr b="1" lang="fr" sz="4000">
                <a:solidFill>
                  <a:srgbClr val="212121"/>
                </a:solidFill>
              </a:rPr>
              <a:t>-Nombre d'utilisateurs actifs mensuels (MAU) :</a:t>
            </a:r>
            <a:endParaRPr b="1" sz="4000">
              <a:solidFill>
                <a:srgbClr val="212121"/>
              </a:solidFill>
            </a:endParaRPr>
          </a:p>
          <a:p>
            <a:pPr indent="0" lvl="0" marL="0" rtl="0" algn="l">
              <a:spcBef>
                <a:spcPts val="1200"/>
              </a:spcBef>
              <a:spcAft>
                <a:spcPts val="0"/>
              </a:spcAft>
              <a:buNone/>
            </a:pPr>
            <a:r>
              <a:rPr lang="fr" sz="4000">
                <a:solidFill>
                  <a:srgbClr val="212121"/>
                </a:solidFill>
              </a:rPr>
              <a:t>YouTube : Environ 2 milliards d'utilisateurs actifs mensuels. Bibliothèque publique : Dépend du réseau de bibliothèques, mais peut être estimé à des millions d'utilisateurs dans le monde. Netflix : Environ 200 millions d'abonnés payants dans le monde. Spotify : Environ 345 millions d'utilisateurs actifs mensuels. Inspire Me : Nombre d'utilisateurs actifs mensuels basé sur les téléchargements de l'application et les interactions avec le contenu.</a:t>
            </a:r>
            <a:endParaRPr sz="4000">
              <a:solidFill>
                <a:srgbClr val="212121"/>
              </a:solidFill>
            </a:endParaRPr>
          </a:p>
          <a:p>
            <a:pPr indent="0" lvl="0" marL="0" rtl="0" algn="l">
              <a:spcBef>
                <a:spcPts val="1200"/>
              </a:spcBef>
              <a:spcAft>
                <a:spcPts val="0"/>
              </a:spcAft>
              <a:buNone/>
            </a:pPr>
            <a:r>
              <a:rPr b="1" lang="fr" sz="4000">
                <a:solidFill>
                  <a:srgbClr val="212121"/>
                </a:solidFill>
              </a:rPr>
              <a:t>-Taux de croissance des utilisateurs :</a:t>
            </a:r>
            <a:endParaRPr b="1" sz="4000">
              <a:solidFill>
                <a:srgbClr val="212121"/>
              </a:solidFill>
            </a:endParaRPr>
          </a:p>
          <a:p>
            <a:pPr indent="0" lvl="0" marL="0" rtl="0" algn="l">
              <a:spcBef>
                <a:spcPts val="1200"/>
              </a:spcBef>
              <a:spcAft>
                <a:spcPts val="0"/>
              </a:spcAft>
              <a:buNone/>
            </a:pPr>
            <a:r>
              <a:rPr lang="fr" sz="4000">
                <a:solidFill>
                  <a:srgbClr val="212121"/>
                </a:solidFill>
              </a:rPr>
              <a:t>YouTube : Taux de croissance annuel d'environ 10%. Bibliothèque publique : Taux de croissance variable en fonction des initiatives de numérisation et de promotion. Netflix : Taux de croissance annuel d'environ 20%. Spotify : Taux de croissance annuel d'environ 25%. "Inspire Me" : Taux de croissance annuel basé sur l'expansion de l'application et la rétention des utilisateurs.</a:t>
            </a:r>
            <a:endParaRPr sz="4000">
              <a:solidFill>
                <a:srgbClr val="212121"/>
              </a:solidFill>
            </a:endParaRPr>
          </a:p>
          <a:p>
            <a:pPr indent="0" lvl="0" marL="0" rtl="0" algn="l">
              <a:spcBef>
                <a:spcPts val="1200"/>
              </a:spcBef>
              <a:spcAft>
                <a:spcPts val="0"/>
              </a:spcAft>
              <a:buNone/>
            </a:pPr>
            <a:r>
              <a:rPr b="1" lang="fr" sz="4000">
                <a:solidFill>
                  <a:srgbClr val="212121"/>
                </a:solidFill>
              </a:rPr>
              <a:t>-Revenus et modèle économique :</a:t>
            </a:r>
            <a:endParaRPr b="1" sz="4000">
              <a:solidFill>
                <a:srgbClr val="212121"/>
              </a:solidFill>
            </a:endParaRPr>
          </a:p>
          <a:p>
            <a:pPr indent="0" lvl="0" marL="0" rtl="0" algn="l">
              <a:spcBef>
                <a:spcPts val="1200"/>
              </a:spcBef>
              <a:spcAft>
                <a:spcPts val="1200"/>
              </a:spcAft>
              <a:buNone/>
            </a:pPr>
            <a:r>
              <a:rPr lang="fr" sz="4000">
                <a:solidFill>
                  <a:srgbClr val="212121"/>
                </a:solidFill>
              </a:rPr>
              <a:t>YouTube : Revenus publicitaires, abonnements premium (YouTube Premium), ventes de contenu payant. Bibliothèque publique : Financement public, adhésions, frais de retard pour les prêts. Netflix : Revenus d'abonnements mensuels, publicités. Spotify : Revenus publicitaires, abonnements premium. "Inspire Me" : Gratuit. </a:t>
            </a:r>
            <a:endParaRPr sz="4000">
              <a:solidFill>
                <a:srgbClr val="212121"/>
              </a:solidFill>
            </a:endParaRPr>
          </a:p>
        </p:txBody>
      </p:sp>
      <p:sp>
        <p:nvSpPr>
          <p:cNvPr id="184" name="Google Shape;184;p20"/>
          <p:cNvSpPr txBox="1"/>
          <p:nvPr>
            <p:ph type="title"/>
          </p:nvPr>
        </p:nvSpPr>
        <p:spPr>
          <a:xfrm>
            <a:off x="225075" y="213650"/>
            <a:ext cx="8675700" cy="531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i="1" lang="fr" sz="2000">
                <a:solidFill>
                  <a:srgbClr val="BF9000"/>
                </a:solidFill>
              </a:rPr>
              <a:t>8.</a:t>
            </a:r>
            <a:r>
              <a:rPr b="1" i="1" lang="fr" sz="2100">
                <a:solidFill>
                  <a:srgbClr val="BF9000"/>
                </a:solidFill>
                <a:highlight>
                  <a:srgbClr val="FFFFFF"/>
                </a:highlight>
                <a:latin typeface="Arial"/>
                <a:ea typeface="Arial"/>
                <a:cs typeface="Arial"/>
                <a:sym typeface="Arial"/>
              </a:rPr>
              <a:t>Market study: competitors </a:t>
            </a:r>
            <a:r>
              <a:rPr b="1" i="1" lang="fr" sz="3100">
                <a:solidFill>
                  <a:srgbClr val="BF9000"/>
                </a:solidFill>
                <a:highlight>
                  <a:srgbClr val="FFFFFF"/>
                </a:highlight>
                <a:latin typeface="Arial"/>
                <a:ea typeface="Arial"/>
                <a:cs typeface="Arial"/>
                <a:sym typeface="Arial"/>
              </a:rPr>
              <a:t>                                                </a:t>
            </a:r>
            <a:endParaRPr b="1" i="1" sz="5000">
              <a:solidFill>
                <a:srgbClr val="BF9000"/>
              </a:solidFill>
            </a:endParaRPr>
          </a:p>
        </p:txBody>
      </p:sp>
      <p:pic>
        <p:nvPicPr>
          <p:cNvPr id="185" name="Google Shape;185;p20"/>
          <p:cNvPicPr preferRelativeResize="0"/>
          <p:nvPr/>
        </p:nvPicPr>
        <p:blipFill>
          <a:blip r:embed="rId3">
            <a:alphaModFix/>
          </a:blip>
          <a:stretch>
            <a:fillRect/>
          </a:stretch>
        </p:blipFill>
        <p:spPr>
          <a:xfrm>
            <a:off x="319125" y="1104925"/>
            <a:ext cx="4360649" cy="3799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type="title"/>
          </p:nvPr>
        </p:nvSpPr>
        <p:spPr>
          <a:xfrm>
            <a:off x="271450" y="218300"/>
            <a:ext cx="8566800" cy="3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fr" sz="1900">
                <a:solidFill>
                  <a:srgbClr val="BF9000"/>
                </a:solidFill>
                <a:highlight>
                  <a:srgbClr val="FFFFFF"/>
                </a:highlight>
                <a:latin typeface="Arial"/>
                <a:ea typeface="Arial"/>
                <a:cs typeface="Arial"/>
                <a:sym typeface="Arial"/>
              </a:rPr>
              <a:t>9.Detailed analysis of users behavior                                            ABBANE </a:t>
            </a:r>
            <a:endParaRPr b="1" sz="3609">
              <a:solidFill>
                <a:srgbClr val="BF9000"/>
              </a:solidFill>
            </a:endParaRPr>
          </a:p>
        </p:txBody>
      </p:sp>
      <p:sp>
        <p:nvSpPr>
          <p:cNvPr id="191" name="Google Shape;191;p21"/>
          <p:cNvSpPr txBox="1"/>
          <p:nvPr>
            <p:ph idx="1" type="body"/>
          </p:nvPr>
        </p:nvSpPr>
        <p:spPr>
          <a:xfrm>
            <a:off x="319100" y="599300"/>
            <a:ext cx="7793100" cy="4306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b="1" lang="fr" sz="1500" u="sng">
                <a:solidFill>
                  <a:srgbClr val="073763"/>
                </a:solidFill>
              </a:rPr>
              <a:t>Observations et remarques importantes :</a:t>
            </a:r>
            <a:r>
              <a:rPr b="1" lang="fr" sz="1200" u="sng">
                <a:solidFill>
                  <a:srgbClr val="073763"/>
                </a:solidFill>
              </a:rPr>
              <a:t> </a:t>
            </a:r>
            <a:endParaRPr b="1" sz="1200" u="sng">
              <a:solidFill>
                <a:srgbClr val="073763"/>
              </a:solidFill>
            </a:endParaRPr>
          </a:p>
          <a:p>
            <a:pPr indent="0" lvl="0" marL="0" rtl="0" algn="l">
              <a:lnSpc>
                <a:spcPct val="95000"/>
              </a:lnSpc>
              <a:spcBef>
                <a:spcPts val="1400"/>
              </a:spcBef>
              <a:spcAft>
                <a:spcPts val="0"/>
              </a:spcAft>
              <a:buSzPts val="935"/>
              <a:buNone/>
            </a:pPr>
            <a:r>
              <a:rPr b="1" lang="fr" sz="1305">
                <a:solidFill>
                  <a:srgbClr val="000000"/>
                </a:solidFill>
                <a:latin typeface="Arial"/>
                <a:ea typeface="Arial"/>
                <a:cs typeface="Arial"/>
                <a:sym typeface="Arial"/>
              </a:rPr>
              <a:t>Utilisation Régulière</a:t>
            </a:r>
            <a:endParaRPr b="1" sz="1305">
              <a:solidFill>
                <a:srgbClr val="000000"/>
              </a:solidFill>
              <a:latin typeface="Arial"/>
              <a:ea typeface="Arial"/>
              <a:cs typeface="Arial"/>
              <a:sym typeface="Arial"/>
            </a:endParaRPr>
          </a:p>
          <a:p>
            <a:pPr indent="-300672" lvl="0" marL="457200" rtl="0" algn="l">
              <a:lnSpc>
                <a:spcPct val="95000"/>
              </a:lnSpc>
              <a:spcBef>
                <a:spcPts val="1200"/>
              </a:spcBef>
              <a:spcAft>
                <a:spcPts val="0"/>
              </a:spcAft>
              <a:buClr>
                <a:srgbClr val="000000"/>
              </a:buClr>
              <a:buSzPts val="1135"/>
              <a:buFont typeface="Arial"/>
              <a:buChar char="●"/>
            </a:pPr>
            <a:r>
              <a:rPr b="1" lang="fr" sz="1135">
                <a:solidFill>
                  <a:srgbClr val="000000"/>
                </a:solidFill>
                <a:latin typeface="Arial"/>
                <a:ea typeface="Arial"/>
                <a:cs typeface="Arial"/>
                <a:sym typeface="Arial"/>
              </a:rPr>
              <a:t>Observation :</a:t>
            </a:r>
            <a:r>
              <a:rPr lang="fr" sz="1135">
                <a:solidFill>
                  <a:srgbClr val="000000"/>
                </a:solidFill>
                <a:latin typeface="Arial"/>
                <a:ea typeface="Arial"/>
                <a:cs typeface="Arial"/>
                <a:sym typeface="Arial"/>
              </a:rPr>
              <a:t> Utilisation irrégulière de l'application.</a:t>
            </a:r>
            <a:endParaRPr sz="1135">
              <a:solidFill>
                <a:srgbClr val="000000"/>
              </a:solidFill>
              <a:latin typeface="Arial"/>
              <a:ea typeface="Arial"/>
              <a:cs typeface="Arial"/>
              <a:sym typeface="Arial"/>
            </a:endParaRPr>
          </a:p>
          <a:p>
            <a:pPr indent="-300672" lvl="0" marL="457200" rtl="0" algn="l">
              <a:lnSpc>
                <a:spcPct val="95000"/>
              </a:lnSpc>
              <a:spcBef>
                <a:spcPts val="0"/>
              </a:spcBef>
              <a:spcAft>
                <a:spcPts val="0"/>
              </a:spcAft>
              <a:buClr>
                <a:srgbClr val="000000"/>
              </a:buClr>
              <a:buSzPts val="1135"/>
              <a:buFont typeface="Arial"/>
              <a:buChar char="●"/>
            </a:pPr>
            <a:r>
              <a:rPr b="1" lang="fr" sz="1135">
                <a:solidFill>
                  <a:srgbClr val="000000"/>
                </a:solidFill>
                <a:latin typeface="Arial"/>
                <a:ea typeface="Arial"/>
                <a:cs typeface="Arial"/>
                <a:sym typeface="Arial"/>
              </a:rPr>
              <a:t>Analyse :</a:t>
            </a:r>
            <a:r>
              <a:rPr lang="fr" sz="1135">
                <a:solidFill>
                  <a:srgbClr val="000000"/>
                </a:solidFill>
                <a:latin typeface="Arial"/>
                <a:ea typeface="Arial"/>
                <a:cs typeface="Arial"/>
                <a:sym typeface="Arial"/>
              </a:rPr>
              <a:t> Manque d'éléments suffisamment engageants.</a:t>
            </a:r>
            <a:endParaRPr sz="1135">
              <a:solidFill>
                <a:srgbClr val="000000"/>
              </a:solidFill>
              <a:latin typeface="Arial"/>
              <a:ea typeface="Arial"/>
              <a:cs typeface="Arial"/>
              <a:sym typeface="Arial"/>
            </a:endParaRPr>
          </a:p>
          <a:p>
            <a:pPr indent="0" lvl="0" marL="0" rtl="0" algn="l">
              <a:lnSpc>
                <a:spcPct val="95000"/>
              </a:lnSpc>
              <a:spcBef>
                <a:spcPts val="1400"/>
              </a:spcBef>
              <a:spcAft>
                <a:spcPts val="0"/>
              </a:spcAft>
              <a:buSzPts val="935"/>
              <a:buNone/>
            </a:pPr>
            <a:r>
              <a:rPr b="1" lang="fr" sz="1305">
                <a:solidFill>
                  <a:srgbClr val="000000"/>
                </a:solidFill>
                <a:latin typeface="Arial"/>
                <a:ea typeface="Arial"/>
                <a:cs typeface="Arial"/>
                <a:sym typeface="Arial"/>
              </a:rPr>
              <a:t>Exploration des États Émotionnels</a:t>
            </a:r>
            <a:endParaRPr b="1" sz="1305">
              <a:solidFill>
                <a:srgbClr val="000000"/>
              </a:solidFill>
              <a:latin typeface="Arial"/>
              <a:ea typeface="Arial"/>
              <a:cs typeface="Arial"/>
              <a:sym typeface="Arial"/>
            </a:endParaRPr>
          </a:p>
          <a:p>
            <a:pPr indent="-300672" lvl="0" marL="457200" rtl="0" algn="l">
              <a:lnSpc>
                <a:spcPct val="95000"/>
              </a:lnSpc>
              <a:spcBef>
                <a:spcPts val="1200"/>
              </a:spcBef>
              <a:spcAft>
                <a:spcPts val="0"/>
              </a:spcAft>
              <a:buClr>
                <a:srgbClr val="000000"/>
              </a:buClr>
              <a:buSzPts val="1135"/>
              <a:buFont typeface="Arial"/>
              <a:buChar char="●"/>
            </a:pPr>
            <a:r>
              <a:rPr b="1" lang="fr" sz="1135">
                <a:solidFill>
                  <a:srgbClr val="000000"/>
                </a:solidFill>
                <a:latin typeface="Arial"/>
                <a:ea typeface="Arial"/>
                <a:cs typeface="Arial"/>
                <a:sym typeface="Arial"/>
              </a:rPr>
              <a:t>Observation :</a:t>
            </a:r>
            <a:r>
              <a:rPr lang="fr" sz="1135">
                <a:solidFill>
                  <a:srgbClr val="000000"/>
                </a:solidFill>
                <a:latin typeface="Arial"/>
                <a:ea typeface="Arial"/>
                <a:cs typeface="Arial"/>
                <a:sym typeface="Arial"/>
              </a:rPr>
              <a:t>Les utilisateurs montrent une forte curiosité initiale et testent tous les états émotionnels disponibles.</a:t>
            </a:r>
            <a:endParaRPr sz="1135">
              <a:solidFill>
                <a:srgbClr val="000000"/>
              </a:solidFill>
              <a:latin typeface="Arial"/>
              <a:ea typeface="Arial"/>
              <a:cs typeface="Arial"/>
              <a:sym typeface="Arial"/>
            </a:endParaRPr>
          </a:p>
          <a:p>
            <a:pPr indent="-300672" lvl="0" marL="457200" rtl="0" algn="l">
              <a:lnSpc>
                <a:spcPct val="95000"/>
              </a:lnSpc>
              <a:spcBef>
                <a:spcPts val="0"/>
              </a:spcBef>
              <a:spcAft>
                <a:spcPts val="0"/>
              </a:spcAft>
              <a:buClr>
                <a:srgbClr val="000000"/>
              </a:buClr>
              <a:buSzPts val="1135"/>
              <a:buFont typeface="Arial"/>
              <a:buChar char="●"/>
            </a:pPr>
            <a:r>
              <a:rPr b="1" lang="fr" sz="1135">
                <a:solidFill>
                  <a:srgbClr val="000000"/>
                </a:solidFill>
                <a:latin typeface="Arial"/>
                <a:ea typeface="Arial"/>
                <a:cs typeface="Arial"/>
                <a:sym typeface="Arial"/>
              </a:rPr>
              <a:t>Analyse :</a:t>
            </a:r>
            <a:r>
              <a:rPr lang="fr" sz="1135">
                <a:solidFill>
                  <a:srgbClr val="000000"/>
                </a:solidFill>
                <a:latin typeface="Arial"/>
                <a:ea typeface="Arial"/>
                <a:cs typeface="Arial"/>
                <a:sym typeface="Arial"/>
              </a:rPr>
              <a:t> une exploration peut-être superficielle, et une fois que les utilisateurs ont parcouru les contenus disponibles, ils ne reviennent pas souvent</a:t>
            </a:r>
            <a:endParaRPr sz="1135">
              <a:solidFill>
                <a:srgbClr val="000000"/>
              </a:solidFill>
              <a:latin typeface="Arial"/>
              <a:ea typeface="Arial"/>
              <a:cs typeface="Arial"/>
              <a:sym typeface="Arial"/>
            </a:endParaRPr>
          </a:p>
          <a:p>
            <a:pPr indent="0" lvl="0" marL="0" rtl="0" algn="l">
              <a:lnSpc>
                <a:spcPct val="95000"/>
              </a:lnSpc>
              <a:spcBef>
                <a:spcPts val="1400"/>
              </a:spcBef>
              <a:spcAft>
                <a:spcPts val="0"/>
              </a:spcAft>
              <a:buSzPts val="935"/>
              <a:buNone/>
            </a:pPr>
            <a:r>
              <a:rPr b="1" lang="fr" sz="1305">
                <a:solidFill>
                  <a:srgbClr val="000000"/>
                </a:solidFill>
                <a:latin typeface="Arial"/>
                <a:ea typeface="Arial"/>
                <a:cs typeface="Arial"/>
                <a:sym typeface="Arial"/>
              </a:rPr>
              <a:t>Préférences de Contenu</a:t>
            </a:r>
            <a:endParaRPr b="1" sz="1305">
              <a:solidFill>
                <a:srgbClr val="000000"/>
              </a:solidFill>
              <a:latin typeface="Arial"/>
              <a:ea typeface="Arial"/>
              <a:cs typeface="Arial"/>
              <a:sym typeface="Arial"/>
            </a:endParaRPr>
          </a:p>
          <a:p>
            <a:pPr indent="-300672" lvl="0" marL="457200" rtl="0" algn="l">
              <a:lnSpc>
                <a:spcPct val="95000"/>
              </a:lnSpc>
              <a:spcBef>
                <a:spcPts val="1200"/>
              </a:spcBef>
              <a:spcAft>
                <a:spcPts val="0"/>
              </a:spcAft>
              <a:buClr>
                <a:srgbClr val="000000"/>
              </a:buClr>
              <a:buSzPts val="1135"/>
              <a:buFont typeface="Arial"/>
              <a:buChar char="●"/>
            </a:pPr>
            <a:r>
              <a:rPr b="1" lang="fr" sz="1135">
                <a:solidFill>
                  <a:srgbClr val="000000"/>
                </a:solidFill>
                <a:latin typeface="Arial"/>
                <a:ea typeface="Arial"/>
                <a:cs typeface="Arial"/>
                <a:sym typeface="Arial"/>
              </a:rPr>
              <a:t>Observation :</a:t>
            </a:r>
            <a:r>
              <a:rPr lang="fr" sz="1135">
                <a:solidFill>
                  <a:srgbClr val="000000"/>
                </a:solidFill>
                <a:latin typeface="Arial"/>
                <a:ea typeface="Arial"/>
                <a:cs typeface="Arial"/>
                <a:sym typeface="Arial"/>
              </a:rPr>
              <a:t> Forte préférence pour les chansons et vidéos YouTube(les propositions les plus </a:t>
            </a:r>
            <a:r>
              <a:rPr lang="fr" sz="1135">
                <a:solidFill>
                  <a:srgbClr val="000000"/>
                </a:solidFill>
                <a:latin typeface="Arial"/>
                <a:ea typeface="Arial"/>
                <a:cs typeface="Arial"/>
                <a:sym typeface="Arial"/>
              </a:rPr>
              <a:t>sélectionnés</a:t>
            </a:r>
            <a:r>
              <a:rPr lang="fr" sz="1135">
                <a:solidFill>
                  <a:srgbClr val="000000"/>
                </a:solidFill>
                <a:latin typeface="Arial"/>
                <a:ea typeface="Arial"/>
                <a:cs typeface="Arial"/>
                <a:sym typeface="Arial"/>
              </a:rPr>
              <a:t>) .</a:t>
            </a:r>
            <a:endParaRPr sz="1135">
              <a:solidFill>
                <a:srgbClr val="000000"/>
              </a:solidFill>
              <a:latin typeface="Arial"/>
              <a:ea typeface="Arial"/>
              <a:cs typeface="Arial"/>
              <a:sym typeface="Arial"/>
            </a:endParaRPr>
          </a:p>
          <a:p>
            <a:pPr indent="-300672" lvl="0" marL="457200" rtl="0" algn="l">
              <a:lnSpc>
                <a:spcPct val="95000"/>
              </a:lnSpc>
              <a:spcBef>
                <a:spcPts val="0"/>
              </a:spcBef>
              <a:spcAft>
                <a:spcPts val="0"/>
              </a:spcAft>
              <a:buClr>
                <a:srgbClr val="000000"/>
              </a:buClr>
              <a:buSzPts val="1135"/>
              <a:buFont typeface="Arial"/>
              <a:buChar char="●"/>
            </a:pPr>
            <a:r>
              <a:rPr b="1" lang="fr" sz="1135">
                <a:solidFill>
                  <a:srgbClr val="000000"/>
                </a:solidFill>
                <a:latin typeface="Arial"/>
                <a:ea typeface="Arial"/>
                <a:cs typeface="Arial"/>
                <a:sym typeface="Arial"/>
              </a:rPr>
              <a:t>Analyse :</a:t>
            </a:r>
            <a:r>
              <a:rPr lang="fr" sz="1135">
                <a:solidFill>
                  <a:srgbClr val="000000"/>
                </a:solidFill>
                <a:latin typeface="Arial"/>
                <a:ea typeface="Arial"/>
                <a:cs typeface="Arial"/>
                <a:sym typeface="Arial"/>
              </a:rPr>
              <a:t> Attrait pour les formats audiovisuels perçus comme plus immersifs.</a:t>
            </a:r>
            <a:endParaRPr sz="1135">
              <a:solidFill>
                <a:srgbClr val="000000"/>
              </a:solidFill>
              <a:latin typeface="Arial"/>
              <a:ea typeface="Arial"/>
              <a:cs typeface="Arial"/>
              <a:sym typeface="Arial"/>
            </a:endParaRPr>
          </a:p>
          <a:p>
            <a:pPr indent="0" lvl="0" marL="0" rtl="0" algn="l">
              <a:lnSpc>
                <a:spcPct val="95000"/>
              </a:lnSpc>
              <a:spcBef>
                <a:spcPts val="1400"/>
              </a:spcBef>
              <a:spcAft>
                <a:spcPts val="0"/>
              </a:spcAft>
              <a:buSzPts val="935"/>
              <a:buNone/>
            </a:pPr>
            <a:r>
              <a:rPr b="1" lang="fr" sz="1305">
                <a:solidFill>
                  <a:srgbClr val="000000"/>
                </a:solidFill>
                <a:latin typeface="Arial"/>
                <a:ea typeface="Arial"/>
                <a:cs typeface="Arial"/>
                <a:sym typeface="Arial"/>
              </a:rPr>
              <a:t>Appréciation des Recommandations Personnalisées</a:t>
            </a:r>
            <a:endParaRPr b="1" sz="1305">
              <a:solidFill>
                <a:srgbClr val="000000"/>
              </a:solidFill>
              <a:latin typeface="Arial"/>
              <a:ea typeface="Arial"/>
              <a:cs typeface="Arial"/>
              <a:sym typeface="Arial"/>
            </a:endParaRPr>
          </a:p>
          <a:p>
            <a:pPr indent="-300672" lvl="0" marL="457200" rtl="0" algn="l">
              <a:lnSpc>
                <a:spcPct val="95000"/>
              </a:lnSpc>
              <a:spcBef>
                <a:spcPts val="1200"/>
              </a:spcBef>
              <a:spcAft>
                <a:spcPts val="0"/>
              </a:spcAft>
              <a:buClr>
                <a:srgbClr val="000000"/>
              </a:buClr>
              <a:buSzPts val="1135"/>
              <a:buFont typeface="Arial"/>
              <a:buChar char="●"/>
            </a:pPr>
            <a:r>
              <a:rPr b="1" lang="fr" sz="1135">
                <a:solidFill>
                  <a:srgbClr val="000000"/>
                </a:solidFill>
                <a:latin typeface="Arial"/>
                <a:ea typeface="Arial"/>
                <a:cs typeface="Arial"/>
                <a:sym typeface="Arial"/>
              </a:rPr>
              <a:t>Observation :</a:t>
            </a:r>
            <a:r>
              <a:rPr lang="fr" sz="1135">
                <a:solidFill>
                  <a:srgbClr val="000000"/>
                </a:solidFill>
                <a:latin typeface="Arial"/>
                <a:ea typeface="Arial"/>
                <a:cs typeface="Arial"/>
                <a:sym typeface="Arial"/>
              </a:rPr>
              <a:t> Satisfaction élevée concernant l'adaptation des contenus aux humeurs.</a:t>
            </a:r>
            <a:endParaRPr sz="1135">
              <a:solidFill>
                <a:srgbClr val="000000"/>
              </a:solidFill>
              <a:latin typeface="Arial"/>
              <a:ea typeface="Arial"/>
              <a:cs typeface="Arial"/>
              <a:sym typeface="Arial"/>
            </a:endParaRPr>
          </a:p>
          <a:p>
            <a:pPr indent="-300672" lvl="0" marL="457200" rtl="0" algn="l">
              <a:lnSpc>
                <a:spcPct val="95000"/>
              </a:lnSpc>
              <a:spcBef>
                <a:spcPts val="0"/>
              </a:spcBef>
              <a:spcAft>
                <a:spcPts val="0"/>
              </a:spcAft>
              <a:buClr>
                <a:srgbClr val="000000"/>
              </a:buClr>
              <a:buSzPts val="1135"/>
              <a:buFont typeface="Arial"/>
              <a:buChar char="●"/>
            </a:pPr>
            <a:r>
              <a:rPr b="1" lang="fr" sz="1135">
                <a:solidFill>
                  <a:srgbClr val="000000"/>
                </a:solidFill>
                <a:latin typeface="Arial"/>
                <a:ea typeface="Arial"/>
                <a:cs typeface="Arial"/>
                <a:sym typeface="Arial"/>
              </a:rPr>
              <a:t>Analyse :</a:t>
            </a:r>
            <a:r>
              <a:rPr lang="fr" sz="1135">
                <a:solidFill>
                  <a:srgbClr val="000000"/>
                </a:solidFill>
                <a:latin typeface="Arial"/>
                <a:ea typeface="Arial"/>
                <a:cs typeface="Arial"/>
                <a:sym typeface="Arial"/>
              </a:rPr>
              <a:t> Confirme l'efficacité du concept de personnalisation.</a:t>
            </a:r>
            <a:endParaRPr sz="1135">
              <a:solidFill>
                <a:srgbClr val="000000"/>
              </a:solidFill>
              <a:latin typeface="Arial"/>
              <a:ea typeface="Arial"/>
              <a:cs typeface="Arial"/>
              <a:sym typeface="Arial"/>
            </a:endParaRPr>
          </a:p>
          <a:p>
            <a:pPr indent="0" lvl="0" marL="0" rtl="0" algn="l">
              <a:lnSpc>
                <a:spcPct val="95000"/>
              </a:lnSpc>
              <a:spcBef>
                <a:spcPts val="1200"/>
              </a:spcBef>
              <a:spcAft>
                <a:spcPts val="1200"/>
              </a:spcAft>
              <a:buSzPts val="935"/>
              <a:buNone/>
            </a:pPr>
            <a:r>
              <a:t/>
            </a:r>
            <a:endParaRPr b="1" sz="1190" u="sng">
              <a:solidFill>
                <a:srgbClr val="07376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